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18.xml" ContentType="application/vnd.openxmlformats-officedocument.presentationml.notesSlide+xml"/>
  <Override PartName="/ppt/ink/ink7.xml" ContentType="application/inkml+xml"/>
  <Override PartName="/ppt/ink/ink8.xml" ContentType="application/inkml+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12" r:id="rId1"/>
    <p:sldMasterId id="2147483810" r:id="rId2"/>
  </p:sldMasterIdLst>
  <p:notesMasterIdLst>
    <p:notesMasterId r:id="rId59"/>
  </p:notesMasterIdLst>
  <p:handoutMasterIdLst>
    <p:handoutMasterId r:id="rId60"/>
  </p:handoutMasterIdLst>
  <p:sldIdLst>
    <p:sldId id="259" r:id="rId3"/>
    <p:sldId id="264" r:id="rId4"/>
    <p:sldId id="450" r:id="rId5"/>
    <p:sldId id="530" r:id="rId6"/>
    <p:sldId id="430" r:id="rId7"/>
    <p:sldId id="431" r:id="rId8"/>
    <p:sldId id="299" r:id="rId9"/>
    <p:sldId id="277" r:id="rId10"/>
    <p:sldId id="278" r:id="rId11"/>
    <p:sldId id="280" r:id="rId12"/>
    <p:sldId id="281" r:id="rId13"/>
    <p:sldId id="282" r:id="rId14"/>
    <p:sldId id="283" r:id="rId15"/>
    <p:sldId id="284" r:id="rId16"/>
    <p:sldId id="298" r:id="rId17"/>
    <p:sldId id="358" r:id="rId18"/>
    <p:sldId id="357" r:id="rId19"/>
    <p:sldId id="363" r:id="rId20"/>
    <p:sldId id="372" r:id="rId21"/>
    <p:sldId id="368" r:id="rId22"/>
    <p:sldId id="371" r:id="rId23"/>
    <p:sldId id="370" r:id="rId24"/>
    <p:sldId id="291" r:id="rId25"/>
    <p:sldId id="294" r:id="rId26"/>
    <p:sldId id="296" r:id="rId27"/>
    <p:sldId id="713" r:id="rId28"/>
    <p:sldId id="531" r:id="rId29"/>
    <p:sldId id="477" r:id="rId30"/>
    <p:sldId id="485" r:id="rId31"/>
    <p:sldId id="527" r:id="rId32"/>
    <p:sldId id="529" r:id="rId33"/>
    <p:sldId id="528" r:id="rId34"/>
    <p:sldId id="526" r:id="rId35"/>
    <p:sldId id="532" r:id="rId36"/>
    <p:sldId id="484" r:id="rId37"/>
    <p:sldId id="479" r:id="rId38"/>
    <p:sldId id="480" r:id="rId39"/>
    <p:sldId id="482" r:id="rId40"/>
    <p:sldId id="483" r:id="rId41"/>
    <p:sldId id="533" r:id="rId42"/>
    <p:sldId id="714" r:id="rId43"/>
    <p:sldId id="460" r:id="rId44"/>
    <p:sldId id="463" r:id="rId45"/>
    <p:sldId id="462" r:id="rId46"/>
    <p:sldId id="465" r:id="rId47"/>
    <p:sldId id="466" r:id="rId48"/>
    <p:sldId id="467" r:id="rId49"/>
    <p:sldId id="471" r:id="rId50"/>
    <p:sldId id="468" r:id="rId51"/>
    <p:sldId id="469" r:id="rId52"/>
    <p:sldId id="461" r:id="rId53"/>
    <p:sldId id="486" r:id="rId54"/>
    <p:sldId id="712" r:id="rId55"/>
    <p:sldId id="715" r:id="rId56"/>
    <p:sldId id="523" r:id="rId57"/>
    <p:sldId id="521" r:id="rId58"/>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99"/>
    <a:srgbClr val="CCFFCC"/>
    <a:srgbClr val="DBE7F4"/>
    <a:srgbClr val="2774AE"/>
    <a:srgbClr val="FC28FC"/>
    <a:srgbClr val="898989"/>
    <a:srgbClr val="DBE7F5"/>
    <a:srgbClr val="58595B"/>
    <a:srgbClr val="D2DDE8"/>
    <a:srgbClr val="2C75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96259" autoAdjust="0"/>
  </p:normalViewPr>
  <p:slideViewPr>
    <p:cSldViewPr snapToGrid="0" snapToObjects="1">
      <p:cViewPr varScale="1">
        <p:scale>
          <a:sx n="164" d="100"/>
          <a:sy n="164" d="100"/>
        </p:scale>
        <p:origin x="704" y="168"/>
      </p:cViewPr>
      <p:guideLst/>
    </p:cSldViewPr>
  </p:slideViewPr>
  <p:notesTextViewPr>
    <p:cViewPr>
      <p:scale>
        <a:sx n="125" d="100"/>
        <a:sy n="125" d="100"/>
      </p:scale>
      <p:origin x="0" y="0"/>
    </p:cViewPr>
  </p:notesTextViewPr>
  <p:notesViewPr>
    <p:cSldViewPr snapToGrid="0" snapToObjects="1" showGuides="1">
      <p:cViewPr varScale="1">
        <p:scale>
          <a:sx n="109" d="100"/>
          <a:sy n="109" d="100"/>
        </p:scale>
        <p:origin x="431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FE8772-A332-C74F-AD00-23D5DB85E6B5}"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8B3CDA7-AE1F-B443-9CC8-18CAE676597E}" type="datetimeFigureOut">
              <a:rPr lang="en-US" smtClean="0"/>
              <a:t>3/7/24</a:t>
            </a:fld>
            <a:endParaRPr lang="en-US"/>
          </a:p>
        </p:txBody>
      </p:sp>
    </p:spTree>
    <p:extLst>
      <p:ext uri="{BB962C8B-B14F-4D97-AF65-F5344CB8AC3E}">
        <p14:creationId xmlns:p14="http://schemas.microsoft.com/office/powerpoint/2010/main" val="212990262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7:53:29.894"/>
    </inkml:context>
    <inkml:brush xml:id="br0">
      <inkml:brushProperty name="width" value="0.05" units="cm"/>
      <inkml:brushProperty name="height" value="0.05" units="cm"/>
      <inkml:brushProperty name="color" value="#E71224"/>
    </inkml:brush>
  </inkml:definitions>
  <inkml:trace contextRef="#ctx0" brushRef="#br0">3409 1 24575,'0'566'0,"1"-538"0,9 48 0,-5-47 0,1 45 0,-6 586 0,-1-647 0,-1 0 0,1 0 0,-1-1 0,-1 0 0,-9 23 0,-6 24 0,7-4 0,4-12 0,-3 1 0,-1-2 0,-26 63 0,17-59 0,7-16 0,-22 40 0,28-60 0,0 0 0,0-1 0,0 0 0,-1 0 0,-1 0 0,0-1 0,-14 11 0,22-19 0,-53 39 0,-61 54 0,102-82 0,0 0 0,-2-1 0,1 0 0,-31 14 0,-67 21 0,81-34 0,-6 0 0,1-2 0,-1-1 0,0-2 0,-55 1 0,-32 5 0,-90 28 0,173-34 0,0-2 0,-1-2 0,-62-4 0,24-1 0,20 3 0,-335-13 0,260 5 0,-48-6 0,134 8 0,-1 2 0,2 2 0,-65 7 0,-35 16 0,121-15 0,1 0 0,1 3 0,-1 0 0,-41 21 0,-11 4 0,59-26 0,1 1 0,0 0 0,1 2 0,-1 0 0,2 0 0,0 2 0,0 1 0,2-1 0,0 1 0,0 1 0,-19 28 0,27-33 0,-1-1 0,0 1 0,2 0 0,-1 1 0,1-1 0,1 1 0,-1 0 0,2 0 0,-3 14 0,3-6 0,-2 2 0,-1-2 0,0 1 0,-1-1 0,-12 23 0,1-6 0,1 2 0,-20 73 0,-8 82 0,39-149 0,1 0 0,3 0 0,5 57 0,-1-21 0,0-7 0,3-1 0,3 0 0,4-1 0,34 116 0,-36-154 0,-2 2 0,-1-1 0,-2 2 0,-1-1 0,-1 55 0,-2-46 0,8 54 0,0 20 0,-7-68 0,-4 172 0,-19-62 0,12-92 0,3-32 0,-2 56 0,-3 149 0,3-128 0,6-70 0,-11 65 0,7-57 0,2-1 0,2 0 0,4 58 0,0-9 0,-2 156 0,1-247 0,0 0 0,-1-1 0,2 2 0,0-2 0,0 1 0,1-1 0,0 1 0,3 6 0,36 58 0,-6-9 0,-33-57 0,-1 1 0,2-1 0,-1 0 0,0 0 0,1 0 0,1-1 0,-1 1 0,1-2 0,-1 2 0,1-1 0,1-1 0,0 0 0,7 6 0,10 6 0,-2 0 0,1 1 0,-2 2 0,0 0 0,20 27 0,-1-3 0,-30-35 0,0-1 0,1 0 0,1-1 0,-1 0 0,1 0 0,21 7 0,-8-2 0,-5-4 0,-1-1 0,2-1 0,-1-1 0,29 4 0,30 6 0,-67-11 0,-3-1 0,0-1 0,1 1 0,0 1 0,-2 0 0,1 0 0,1 0 0,-2 1 0,1 1 0,-1-1 0,0 1 0,0 1 0,-1-1 0,10 10 0,0 4 0,-3-4 0,20 31 0,-29-40 0,-1 0 0,0 0 0,-1 0 0,1 1 0,-1-1 0,0 1 0,0-1 0,-2 0 0,3 12 0,-3 280 0,-3-123 0,3 270 0,2-418-82,1 0 1,1 0-1,1-1 0,16 47 0,-11-41-874,-1-1-5870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7:53:54.074"/>
    </inkml:context>
    <inkml:brush xml:id="br0">
      <inkml:brushProperty name="width" value="0.05" units="cm"/>
      <inkml:brushProperty name="height" value="0.05" units="cm"/>
      <inkml:brushProperty name="color" value="#E71224"/>
    </inkml:brush>
  </inkml:definitions>
  <inkml:trace contextRef="#ctx0" brushRef="#br0">0 4 24575,'0'-4'0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7:53:55.226"/>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7:53:56.776"/>
    </inkml:context>
    <inkml:brush xml:id="br0">
      <inkml:brushProperty name="width" value="0.05" units="cm"/>
      <inkml:brushProperty name="height" value="0.05" units="cm"/>
      <inkml:brushProperty name="color" value="#E71224"/>
    </inkml:brush>
  </inkml:definitions>
  <inkml:trace contextRef="#ctx0" brushRef="#br0">0 5 24575,'0'-4'0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7:53:57.727"/>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7:55:41.006"/>
    </inkml:context>
    <inkml:brush xml:id="br0">
      <inkml:brushProperty name="width" value="0.05" units="cm"/>
      <inkml:brushProperty name="height" value="0.05" units="cm"/>
      <inkml:brushProperty name="color" value="#E71224"/>
    </inkml:brush>
  </inkml:definitions>
  <inkml:trace contextRef="#ctx0" brushRef="#br0">1 0 24575,'9'23'0,"-1"-1"0,-2 1 0,0-1 0,3 32 0,-3 3 0,-3 1 0,-5 68 0,0-25 0,13 42 0,0 1 0,-10-118 0,9 47 0,-6-45 0,2 35 0,-3-34 0,5 31 0,-4-31 0,2 35 0,-7 95 0,2 82 0,9-161 0,1 31 0,-12 22 0,2 61 0,10-104 0,-6-52 0,2 44 0,-7-66 0,1 1 0,1 0 0,0-1 0,1 1 0,1-1 0,0 0 0,2 0 0,0 0 0,0-1 0,2 0 0,13 21 0,-11-25 0,2 0 0,-1 0 0,1-2 0,0 1 0,1-1 0,0-1 0,18 9 0,-6-3 0,29 16 0,0-3 0,3-2 0,0-3 0,1-2 0,1-3 0,1-3 0,75 10 0,-132-24 0,1 0 0,0 1 0,0 0 0,-1 0 0,0-1 0,1 2 0,0-1 0,-1 1 0,0-1 0,1 1 0,5 4 0,-7-4 0,-1 0 0,1 1 0,-1-1 0,1 0 0,-1 1 0,1-1 0,-1 1 0,0 0 0,0 0 0,0-1 0,-1 1 0,0 0 0,1 0 0,-1-1 0,1 7 0,-6 169 0,0-118 0,5 69 0,4-95 0,13 55 0,-9-58 0,-2 1 0,2 38 0,-7-38 0,0 5 0,1 1 0,14 66 0,0-27 0,-4 1 0,-3 0 0,-2 137 0,-7-135 0,12 102 0,15 32 0,-21 103 0,-9-183 0,3 445 0,-2-539 0,-2-1 0,-2 0 0,-1 0 0,-25 75 0,27-102 0,1-1 0,-2-1 0,1 1 0,-1-1 0,-1 1 0,1-1 0,-2-1 0,0 0 0,0 0 0,-1-1 0,-12 10 0,8-5 0,-3-1 0,1 2 0,1 0 0,0 1 0,1 0 0,-15 23 0,0 7 0,13-23 0,0 1 0,2 0 0,1 1 0,1 0 0,1 0 0,-10 39 0,8 9 0,-6 33 0,15-93 0,0-1 0,-1 1 0,-1-1 0,0 1 0,-1-1 0,-10 15 0,-14 15 0,9-14 0,1 2 0,-24 46 0,-60 120 0,74-141 0,23-44 0,1-1 0,1 1 0,-1 0 0,2 0 0,-1 1 0,2-1 0,0 1 0,0 0 0,-2 12 0,-2 45 0,1-25 0,3-1 0,1 1 0,7 75 0,22 63 0,-21-137 0,-3 0 0,-2 59 0,-2-59 0,2 0 0,9 63 0,-1-60-1365,-1-5-5461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7:59:37.528"/>
    </inkml:context>
    <inkml:brush xml:id="br0">
      <inkml:brushProperty name="width" value="0.05" units="cm"/>
      <inkml:brushProperty name="height" value="0.05" units="cm"/>
      <inkml:brushProperty name="color" value="#E71224"/>
    </inkml:brush>
  </inkml:definitions>
  <inkml:trace contextRef="#ctx0" brushRef="#br0">3409 1 24575,'0'566'0,"1"-538"0,9 48 0,-5-47 0,1 45 0,-6 586 0,-1-647 0,-1 0 0,1 0 0,-1-1 0,-1 0 0,-9 23 0,-6 24 0,7-4 0,4-12 0,-3 1 0,-1-2 0,-26 63 0,17-59 0,7-16 0,-22 40 0,28-60 0,0 0 0,0-1 0,0 0 0,-1 0 0,-1 0 0,0-1 0,-14 11 0,22-19 0,-53 39 0,-61 54 0,102-82 0,0 0 0,-2-1 0,1 0 0,-31 14 0,-67 21 0,81-34 0,-6 0 0,1-2 0,-1-1 0,0-2 0,-55 1 0,-32 5 0,-90 28 0,173-34 0,0-2 0,-1-2 0,-62-4 0,24-1 0,20 3 0,-335-13 0,260 5 0,-48-6 0,134 8 0,-1 2 0,2 2 0,-65 7 0,-35 16 0,121-15 0,1 0 0,1 3 0,-1 0 0,-41 21 0,-11 4 0,59-26 0,1 1 0,0 0 0,1 2 0,-1 0 0,2 0 0,0 2 0,0 1 0,2-1 0,0 1 0,0 1 0,-19 28 0,27-33 0,-1-1 0,0 1 0,2 0 0,-1 1 0,1-1 0,1 1 0,-1 0 0,2 0 0,-3 14 0,3-6 0,-2 2 0,-1-2 0,0 1 0,-1-1 0,-12 23 0,1-6 0,1 2 0,-20 73 0,-8 82 0,39-149 0,1 0 0,3 0 0,5 57 0,-1-21 0,0-7 0,3-1 0,3 0 0,4-1 0,34 116 0,-36-154 0,-2 2 0,-1-1 0,-2 2 0,-1-1 0,-1 55 0,-2-46 0,8 54 0,0 20 0,-7-68 0,-4 172 0,-19-62 0,12-92 0,3-32 0,-2 56 0,-3 149 0,3-128 0,6-70 0,-11 65 0,7-57 0,2-1 0,2 0 0,4 58 0,0-9 0,-2 156 0,1-247 0,0 0 0,-1-1 0,2 2 0,0-2 0,0 1 0,1-1 0,0 1 0,3 6 0,36 58 0,-6-9 0,-33-57 0,-1 1 0,2-1 0,-1 0 0,0 0 0,1 0 0,1-1 0,-1 1 0,1-2 0,-1 2 0,1-1 0,1-1 0,0 0 0,7 6 0,10 6 0,-2 0 0,1 1 0,-2 2 0,0 0 0,20 27 0,-1-3 0,-30-35 0,0-1 0,1 0 0,1-1 0,-1 0 0,1 0 0,21 7 0,-8-2 0,-5-4 0,-1-1 0,2-1 0,-1-1 0,29 4 0,30 6 0,-67-11 0,-3-1 0,0-1 0,1 1 0,0 1 0,-2 0 0,1 0 0,1 0 0,-2 1 0,1 1 0,-1-1 0,0 1 0,0 1 0,-1-1 0,10 10 0,0 4 0,-3-4 0,20 31 0,-29-40 0,-1 0 0,0 0 0,-1 0 0,1 1 0,-1-1 0,0 1 0,0-1 0,-2 0 0,3 12 0,-3 280 0,-3-123 0,3 270 0,2-418-82,1 0 1,1 0-1,1-1 0,16 47 0,-11-41-874,-1-1-5870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7:59:37.529"/>
    </inkml:context>
    <inkml:brush xml:id="br0">
      <inkml:brushProperty name="width" value="0.05" units="cm"/>
      <inkml:brushProperty name="height" value="0.05" units="cm"/>
      <inkml:brushProperty name="color" value="#E71224"/>
    </inkml:brush>
  </inkml:definitions>
  <inkml:trace contextRef="#ctx0" brushRef="#br0">1 0 24575,'9'23'0,"-1"-1"0,-2 1 0,0-1 0,3 32 0,-3 3 0,-3 1 0,-5 68 0,0-25 0,13 42 0,0 1 0,-10-118 0,9 47 0,-6-45 0,2 35 0,-3-34 0,5 31 0,-4-31 0,2 35 0,-7 95 0,2 82 0,9-161 0,1 31 0,-12 22 0,2 61 0,10-104 0,-6-52 0,2 44 0,-7-66 0,1 1 0,1 0 0,0-1 0,1 1 0,1-1 0,0 0 0,2 0 0,0 0 0,0-1 0,2 0 0,13 21 0,-11-25 0,2 0 0,-1 0 0,1-2 0,0 1 0,1-1 0,0-1 0,18 9 0,-6-3 0,29 16 0,0-3 0,3-2 0,0-3 0,1-2 0,1-3 0,1-3 0,75 10 0,-132-24 0,1 0 0,0 1 0,0 0 0,-1 0 0,0-1 0,1 2 0,0-1 0,-1 1 0,0-1 0,1 1 0,5 4 0,-7-4 0,-1 0 0,1 1 0,-1-1 0,1 0 0,-1 1 0,1-1 0,-1 1 0,0 0 0,0 0 0,0-1 0,-1 1 0,0 0 0,1 0 0,-1-1 0,1 7 0,-6 169 0,0-118 0,5 69 0,4-95 0,13 55 0,-9-58 0,-2 1 0,2 38 0,-7-38 0,0 5 0,1 1 0,14 66 0,0-27 0,-4 1 0,-3 0 0,-2 137 0,-7-135 0,12 102 0,15 32 0,-21 103 0,-9-183 0,3 445 0,-2-539 0,-2-1 0,-2 0 0,-1 0 0,-25 75 0,27-102 0,1-1 0,-2-1 0,1 1 0,-1-1 0,-1 1 0,1-1 0,-2-1 0,0 0 0,0 0 0,-1-1 0,-12 10 0,8-5 0,-3-1 0,1 2 0,1 0 0,0 1 0,1 0 0,-15 23 0,0 7 0,13-23 0,0 1 0,2 0 0,1 1 0,1 0 0,1 0 0,-10 39 0,8 9 0,-6 33 0,15-93 0,0-1 0,-1 1 0,-1-1 0,0 1 0,-1-1 0,-10 15 0,-14 15 0,9-14 0,1 2 0,-24 46 0,-60 120 0,74-141 0,23-44 0,1-1 0,1 1 0,-1 0 0,2 0 0,-1 1 0,2-1 0,0 1 0,0 0 0,-2 12 0,-2 45 0,1-25 0,3-1 0,1 1 0,7 75 0,22 63 0,-21-137 0,-3 0 0,-2 59 0,-2-59 0,2 0 0,9 63 0,-1-60-1365,-1-5-5461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3A5E37-3A67-EE46-AE6F-745A0EEF17F3}" type="datetimeFigureOut">
              <a:rPr lang="en-US" smtClean="0"/>
              <a:t>3/7/24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2D2381-FA7F-3B4F-861F-D0662239D2ED}" type="slidenum">
              <a:rPr lang="en-US" smtClean="0"/>
              <a:t>‹#›</a:t>
            </a:fld>
            <a:endParaRPr lang="en-US"/>
          </a:p>
        </p:txBody>
      </p:sp>
    </p:spTree>
    <p:extLst>
      <p:ext uri="{BB962C8B-B14F-4D97-AF65-F5344CB8AC3E}">
        <p14:creationId xmlns:p14="http://schemas.microsoft.com/office/powerpoint/2010/main" val="199642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3</a:t>
            </a:fld>
            <a:endParaRPr lang="en-US"/>
          </a:p>
        </p:txBody>
      </p:sp>
    </p:spTree>
    <p:extLst>
      <p:ext uri="{BB962C8B-B14F-4D97-AF65-F5344CB8AC3E}">
        <p14:creationId xmlns:p14="http://schemas.microsoft.com/office/powerpoint/2010/main" val="313767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655D63-BB1D-4432-B634-28F7971FD6A4}" type="slidenum">
              <a:rPr lang="en-US" smtClean="0"/>
              <a:t>32</a:t>
            </a:fld>
            <a:endParaRPr lang="en-US"/>
          </a:p>
        </p:txBody>
      </p:sp>
    </p:spTree>
    <p:extLst>
      <p:ext uri="{BB962C8B-B14F-4D97-AF65-F5344CB8AC3E}">
        <p14:creationId xmlns:p14="http://schemas.microsoft.com/office/powerpoint/2010/main" val="4044427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34</a:t>
            </a:fld>
            <a:endParaRPr lang="en-US"/>
          </a:p>
        </p:txBody>
      </p:sp>
    </p:spTree>
    <p:extLst>
      <p:ext uri="{BB962C8B-B14F-4D97-AF65-F5344CB8AC3E}">
        <p14:creationId xmlns:p14="http://schemas.microsoft.com/office/powerpoint/2010/main" val="1124070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655D63-BB1D-4432-B634-28F7971FD6A4}" type="slidenum">
              <a:rPr lang="en-US" smtClean="0"/>
              <a:t>35</a:t>
            </a:fld>
            <a:endParaRPr lang="en-US"/>
          </a:p>
        </p:txBody>
      </p:sp>
    </p:spTree>
    <p:extLst>
      <p:ext uri="{BB962C8B-B14F-4D97-AF65-F5344CB8AC3E}">
        <p14:creationId xmlns:p14="http://schemas.microsoft.com/office/powerpoint/2010/main" val="9011123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655D63-BB1D-4432-B634-28F7971FD6A4}" type="slidenum">
              <a:rPr lang="en-US" smtClean="0"/>
              <a:t>36</a:t>
            </a:fld>
            <a:endParaRPr lang="en-US"/>
          </a:p>
        </p:txBody>
      </p:sp>
    </p:spTree>
    <p:extLst>
      <p:ext uri="{BB962C8B-B14F-4D97-AF65-F5344CB8AC3E}">
        <p14:creationId xmlns:p14="http://schemas.microsoft.com/office/powerpoint/2010/main" val="3639181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41</a:t>
            </a:fld>
            <a:endParaRPr lang="en-US"/>
          </a:p>
        </p:txBody>
      </p:sp>
    </p:spTree>
    <p:extLst>
      <p:ext uri="{BB962C8B-B14F-4D97-AF65-F5344CB8AC3E}">
        <p14:creationId xmlns:p14="http://schemas.microsoft.com/office/powerpoint/2010/main" val="36518200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655D63-BB1D-4432-B634-28F7971FD6A4}" type="slidenum">
              <a:rPr lang="en-US" smtClean="0"/>
              <a:t>46</a:t>
            </a:fld>
            <a:endParaRPr lang="en-US"/>
          </a:p>
        </p:txBody>
      </p:sp>
    </p:spTree>
    <p:extLst>
      <p:ext uri="{BB962C8B-B14F-4D97-AF65-F5344CB8AC3E}">
        <p14:creationId xmlns:p14="http://schemas.microsoft.com/office/powerpoint/2010/main" val="26068569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49</a:t>
            </a:fld>
            <a:endParaRPr lang="en-US"/>
          </a:p>
        </p:txBody>
      </p:sp>
    </p:spTree>
    <p:extLst>
      <p:ext uri="{BB962C8B-B14F-4D97-AF65-F5344CB8AC3E}">
        <p14:creationId xmlns:p14="http://schemas.microsoft.com/office/powerpoint/2010/main" val="31380586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655D63-BB1D-4432-B634-28F7971FD6A4}" type="slidenum">
              <a:rPr lang="en-US" smtClean="0"/>
              <a:t>50</a:t>
            </a:fld>
            <a:endParaRPr lang="en-US"/>
          </a:p>
        </p:txBody>
      </p:sp>
    </p:spTree>
    <p:extLst>
      <p:ext uri="{BB962C8B-B14F-4D97-AF65-F5344CB8AC3E}">
        <p14:creationId xmlns:p14="http://schemas.microsoft.com/office/powerpoint/2010/main" val="2624803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655D63-BB1D-4432-B634-28F7971FD6A4}" type="slidenum">
              <a:rPr lang="en-US" smtClean="0"/>
              <a:t>51</a:t>
            </a:fld>
            <a:endParaRPr lang="en-US"/>
          </a:p>
        </p:txBody>
      </p:sp>
    </p:spTree>
    <p:extLst>
      <p:ext uri="{BB962C8B-B14F-4D97-AF65-F5344CB8AC3E}">
        <p14:creationId xmlns:p14="http://schemas.microsoft.com/office/powerpoint/2010/main" val="935395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56</a:t>
            </a:fld>
            <a:endParaRPr lang="en-US"/>
          </a:p>
        </p:txBody>
      </p:sp>
    </p:spTree>
    <p:extLst>
      <p:ext uri="{BB962C8B-B14F-4D97-AF65-F5344CB8AC3E}">
        <p14:creationId xmlns:p14="http://schemas.microsoft.com/office/powerpoint/2010/main" val="372361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5</a:t>
            </a:fld>
            <a:endParaRPr lang="en-US"/>
          </a:p>
        </p:txBody>
      </p:sp>
    </p:spTree>
    <p:extLst>
      <p:ext uri="{BB962C8B-B14F-4D97-AF65-F5344CB8AC3E}">
        <p14:creationId xmlns:p14="http://schemas.microsoft.com/office/powerpoint/2010/main" val="1446159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8</a:t>
            </a:fld>
            <a:endParaRPr lang="en-US"/>
          </a:p>
        </p:txBody>
      </p:sp>
    </p:spTree>
    <p:extLst>
      <p:ext uri="{BB962C8B-B14F-4D97-AF65-F5344CB8AC3E}">
        <p14:creationId xmlns:p14="http://schemas.microsoft.com/office/powerpoint/2010/main" val="641627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7090CC-3D22-446F-8689-0A3D3094F4D7}" type="slidenum">
              <a:rPr lang="en-US" smtClean="0"/>
              <a:pPr/>
              <a:t>16</a:t>
            </a:fld>
            <a:endParaRPr lang="en-US"/>
          </a:p>
        </p:txBody>
      </p:sp>
    </p:spTree>
    <p:extLst>
      <p:ext uri="{BB962C8B-B14F-4D97-AF65-F5344CB8AC3E}">
        <p14:creationId xmlns:p14="http://schemas.microsoft.com/office/powerpoint/2010/main" val="729752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22</a:t>
            </a:fld>
            <a:endParaRPr lang="en-US"/>
          </a:p>
        </p:txBody>
      </p:sp>
    </p:spTree>
    <p:extLst>
      <p:ext uri="{BB962C8B-B14F-4D97-AF65-F5344CB8AC3E}">
        <p14:creationId xmlns:p14="http://schemas.microsoft.com/office/powerpoint/2010/main" val="485531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7090CC-3D22-446F-8689-0A3D3094F4D7}" type="slidenum">
              <a:rPr lang="en-US" smtClean="0"/>
              <a:pPr/>
              <a:t>24</a:t>
            </a:fld>
            <a:endParaRPr lang="en-US"/>
          </a:p>
        </p:txBody>
      </p:sp>
    </p:spTree>
    <p:extLst>
      <p:ext uri="{BB962C8B-B14F-4D97-AF65-F5344CB8AC3E}">
        <p14:creationId xmlns:p14="http://schemas.microsoft.com/office/powerpoint/2010/main" val="221086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ACP Port = Accelerator Coherency port (Allocate mode)</a:t>
            </a:r>
          </a:p>
        </p:txBody>
      </p:sp>
      <p:sp>
        <p:nvSpPr>
          <p:cNvPr id="4" name="Slide Number Placeholder 3"/>
          <p:cNvSpPr>
            <a:spLocks noGrp="1"/>
          </p:cNvSpPr>
          <p:nvPr>
            <p:ph type="sldNum" sz="quarter" idx="5"/>
          </p:nvPr>
        </p:nvSpPr>
        <p:spPr/>
        <p:txBody>
          <a:bodyPr/>
          <a:lstStyle/>
          <a:p>
            <a:fld id="{24D3E70C-C8B6-7445-9CC1-2F7F8D568BF6}" type="slidenum">
              <a:rPr lang="en-US" smtClean="0"/>
              <a:t>27</a:t>
            </a:fld>
            <a:endParaRPr lang="en-US"/>
          </a:p>
        </p:txBody>
      </p:sp>
    </p:spTree>
    <p:extLst>
      <p:ext uri="{BB962C8B-B14F-4D97-AF65-F5344CB8AC3E}">
        <p14:creationId xmlns:p14="http://schemas.microsoft.com/office/powerpoint/2010/main" val="42487242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655D63-BB1D-4432-B634-28F7971FD6A4}" type="slidenum">
              <a:rPr lang="en-US" smtClean="0"/>
              <a:t>28</a:t>
            </a:fld>
            <a:endParaRPr lang="en-US"/>
          </a:p>
        </p:txBody>
      </p:sp>
    </p:spTree>
    <p:extLst>
      <p:ext uri="{BB962C8B-B14F-4D97-AF65-F5344CB8AC3E}">
        <p14:creationId xmlns:p14="http://schemas.microsoft.com/office/powerpoint/2010/main" val="3592879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31</a:t>
            </a:fld>
            <a:endParaRPr lang="en-US"/>
          </a:p>
        </p:txBody>
      </p:sp>
    </p:spTree>
    <p:extLst>
      <p:ext uri="{BB962C8B-B14F-4D97-AF65-F5344CB8AC3E}">
        <p14:creationId xmlns:p14="http://schemas.microsoft.com/office/powerpoint/2010/main" val="24317132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pener">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a:xfrm>
            <a:off x="7407534" y="4754880"/>
            <a:ext cx="941832" cy="365760"/>
          </a:xfrm>
          <a:prstGeom prst="rect">
            <a:avLst/>
          </a:prstGeom>
        </p:spPr>
        <p:txBody>
          <a:bodyPr/>
          <a:lstStyle/>
          <a:p>
            <a:fld id="{12331DAD-76C8-D143-940A-1249F810C751}" type="datetime4">
              <a:rPr lang="en-US" smtClean="0"/>
              <a:t>March 7, 2024</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5" name="Background">
            <a:extLst>
              <a:ext uri="{FF2B5EF4-FFF2-40B4-BE49-F238E27FC236}">
                <a16:creationId xmlns:a16="http://schemas.microsoft.com/office/drawing/2014/main" id="{4C1E4286-FD2F-814C-A4E5-B50094C0B6DB}"/>
              </a:ext>
            </a:extLst>
          </p:cNvPr>
          <p:cNvSpPr>
            <a:spLocks noChangeAspect="1"/>
          </p:cNvSpPr>
          <p:nvPr/>
        </p:nvSpPr>
        <p:spPr>
          <a:xfrm>
            <a:off x="0" y="0"/>
            <a:ext cx="9144000" cy="51513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US" sz="4000" b="0" i="0" dirty="0">
              <a:latin typeface="Helvetica Regular" pitchFamily="2" charset="0"/>
            </a:endParaRPr>
          </a:p>
        </p:txBody>
      </p:sp>
      <p:sp>
        <p:nvSpPr>
          <p:cNvPr id="26" name="Content Placeholder 22">
            <a:extLst>
              <a:ext uri="{FF2B5EF4-FFF2-40B4-BE49-F238E27FC236}">
                <a16:creationId xmlns:a16="http://schemas.microsoft.com/office/drawing/2014/main" id="{C424A90F-84FD-434F-AF04-DB8738AB4794}"/>
              </a:ext>
            </a:extLst>
          </p:cNvPr>
          <p:cNvSpPr>
            <a:spLocks noGrp="1"/>
          </p:cNvSpPr>
          <p:nvPr>
            <p:ph sz="quarter" idx="22" hasCustomPrompt="1"/>
          </p:nvPr>
        </p:nvSpPr>
        <p:spPr>
          <a:xfrm>
            <a:off x="640080" y="4663376"/>
            <a:ext cx="1726178" cy="167097"/>
          </a:xfrm>
          <a:prstGeom prst="rect">
            <a:avLst/>
          </a:prstGeom>
        </p:spPr>
        <p:txBody>
          <a:bodyPr wrap="none" lIns="9144" tIns="0" bIns="0" anchor="b" anchorCtr="0">
            <a:spAutoFit/>
          </a:bodyPr>
          <a:lstStyle>
            <a:lvl1pPr marL="0" indent="0">
              <a:spcBef>
                <a:spcPts val="300"/>
              </a:spcBef>
              <a:buFontTx/>
              <a:buNone/>
              <a:defRPr sz="1200" b="0" i="0">
                <a:solidFill>
                  <a:srgbClr val="898989"/>
                </a:solidFill>
                <a:latin typeface="Helvetica Regular" pitchFamily="2" charset="0"/>
              </a:defRPr>
            </a:lvl1pPr>
            <a:lvl2pPr>
              <a:defRPr sz="1200"/>
            </a:lvl2pPr>
            <a:lvl3pPr>
              <a:defRPr sz="1200"/>
            </a:lvl3pPr>
            <a:lvl4pPr>
              <a:defRPr sz="1200"/>
            </a:lvl4pPr>
            <a:lvl5pPr>
              <a:defRPr sz="1200"/>
            </a:lvl5pPr>
          </a:lstStyle>
          <a:p>
            <a:r>
              <a:rPr lang="en-US" sz="1200" dirty="0">
                <a:solidFill>
                  <a:srgbClr val="58595B"/>
                </a:solidFill>
                <a:latin typeface="Helvetica" pitchFamily="2" charset="0"/>
              </a:rPr>
              <a:t>Title, Department Name</a:t>
            </a:r>
          </a:p>
        </p:txBody>
      </p:sp>
      <p:sp>
        <p:nvSpPr>
          <p:cNvPr id="28" name="Content Placeholder 22">
            <a:extLst>
              <a:ext uri="{FF2B5EF4-FFF2-40B4-BE49-F238E27FC236}">
                <a16:creationId xmlns:a16="http://schemas.microsoft.com/office/drawing/2014/main" id="{6013CCDF-D30B-8B49-870C-487BC9166588}"/>
              </a:ext>
            </a:extLst>
          </p:cNvPr>
          <p:cNvSpPr>
            <a:spLocks noGrp="1"/>
          </p:cNvSpPr>
          <p:nvPr>
            <p:ph sz="quarter" idx="23" hasCustomPrompt="1"/>
          </p:nvPr>
        </p:nvSpPr>
        <p:spPr>
          <a:xfrm>
            <a:off x="640080" y="4480496"/>
            <a:ext cx="1188720" cy="167097"/>
          </a:xfrm>
          <a:prstGeom prst="rect">
            <a:avLst/>
          </a:prstGeom>
        </p:spPr>
        <p:txBody>
          <a:bodyPr wrap="none" lIns="9144" tIns="0" bIns="0" anchor="b" anchorCtr="0">
            <a:spAutoFit/>
          </a:bodyPr>
          <a:lstStyle>
            <a:lvl1pPr marL="0" indent="0">
              <a:spcBef>
                <a:spcPts val="300"/>
              </a:spcBef>
              <a:buFontTx/>
              <a:buNone/>
              <a:defRPr sz="1200" b="0" i="0">
                <a:solidFill>
                  <a:srgbClr val="898989"/>
                </a:solidFill>
                <a:latin typeface="Helvetica Regular" pitchFamily="2" charset="0"/>
              </a:defRPr>
            </a:lvl1pPr>
            <a:lvl2pPr>
              <a:defRPr sz="1200"/>
            </a:lvl2pPr>
            <a:lvl3pPr>
              <a:defRPr sz="1200"/>
            </a:lvl3pPr>
            <a:lvl4pPr>
              <a:defRPr sz="1200"/>
            </a:lvl4pPr>
            <a:lvl5pPr>
              <a:defRPr sz="1200"/>
            </a:lvl5pPr>
          </a:lstStyle>
          <a:p>
            <a:r>
              <a:rPr lang="en-US" sz="1200" dirty="0">
                <a:solidFill>
                  <a:srgbClr val="58595B"/>
                </a:solidFill>
                <a:latin typeface="Helvetica" pitchFamily="2" charset="0"/>
              </a:rPr>
              <a:t>Presenter Name</a:t>
            </a:r>
          </a:p>
        </p:txBody>
      </p:sp>
      <p:sp>
        <p:nvSpPr>
          <p:cNvPr id="15" name="Header rule">
            <a:extLst>
              <a:ext uri="{FF2B5EF4-FFF2-40B4-BE49-F238E27FC236}">
                <a16:creationId xmlns:a16="http://schemas.microsoft.com/office/drawing/2014/main" id="{9D6D4E19-3FBE-DF40-B8C1-98D35A8D9F51}"/>
              </a:ext>
            </a:extLst>
          </p:cNvPr>
          <p:cNvSpPr/>
          <p:nvPr/>
        </p:nvSpPr>
        <p:spPr>
          <a:xfrm>
            <a:off x="640080" y="3017520"/>
            <a:ext cx="7772400" cy="36576"/>
          </a:xfrm>
          <a:prstGeom prst="rect">
            <a:avLst/>
          </a:prstGeom>
          <a:solidFill>
            <a:srgbClr val="2C75A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b="0" i="0" dirty="0">
              <a:latin typeface="Helvetica Regular" pitchFamily="2" charset="0"/>
            </a:endParaRPr>
          </a:p>
        </p:txBody>
      </p:sp>
      <p:sp>
        <p:nvSpPr>
          <p:cNvPr id="7" name="Header rule">
            <a:extLst>
              <a:ext uri="{FF2B5EF4-FFF2-40B4-BE49-F238E27FC236}">
                <a16:creationId xmlns:a16="http://schemas.microsoft.com/office/drawing/2014/main" id="{09B1960F-507A-E84C-8B64-1891B754A975}"/>
              </a:ext>
            </a:extLst>
          </p:cNvPr>
          <p:cNvSpPr/>
          <p:nvPr/>
        </p:nvSpPr>
        <p:spPr>
          <a:xfrm>
            <a:off x="640080" y="1828800"/>
            <a:ext cx="7772400" cy="36576"/>
          </a:xfrm>
          <a:prstGeom prst="rect">
            <a:avLst/>
          </a:prstGeom>
          <a:solidFill>
            <a:srgbClr val="2C75A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b="0" i="0" dirty="0">
              <a:latin typeface="Helvetica Regular" pitchFamily="2" charset="0"/>
            </a:endParaRPr>
          </a:p>
        </p:txBody>
      </p:sp>
      <p:pic>
        <p:nvPicPr>
          <p:cNvPr id="3" name="logo lockup" hidden="1">
            <a:extLst>
              <a:ext uri="{FF2B5EF4-FFF2-40B4-BE49-F238E27FC236}">
                <a16:creationId xmlns:a16="http://schemas.microsoft.com/office/drawing/2014/main" id="{A0682890-AF0C-4247-AD31-1CB6F62F7850}"/>
              </a:ext>
            </a:extLst>
          </p:cNvPr>
          <p:cNvPicPr>
            <a:picLocks noChangeAspect="1"/>
          </p:cNvPicPr>
          <p:nvPr/>
        </p:nvPicPr>
        <p:blipFill>
          <a:blip r:embed="rId2"/>
          <a:stretch>
            <a:fillRect/>
          </a:stretch>
        </p:blipFill>
        <p:spPr>
          <a:xfrm>
            <a:off x="640080" y="473625"/>
            <a:ext cx="3429000" cy="381000"/>
          </a:xfrm>
          <a:prstGeom prst="rect">
            <a:avLst/>
          </a:prstGeom>
        </p:spPr>
      </p:pic>
      <p:sp>
        <p:nvSpPr>
          <p:cNvPr id="13" name="Picture Placeholder 5">
            <a:extLst>
              <a:ext uri="{FF2B5EF4-FFF2-40B4-BE49-F238E27FC236}">
                <a16:creationId xmlns:a16="http://schemas.microsoft.com/office/drawing/2014/main" id="{4C1BE7FB-0098-1444-898A-9FEDB68EF2C5}"/>
              </a:ext>
            </a:extLst>
          </p:cNvPr>
          <p:cNvSpPr>
            <a:spLocks noGrp="1"/>
          </p:cNvSpPr>
          <p:nvPr>
            <p:ph type="pic" sz="quarter" idx="24" hasCustomPrompt="1"/>
          </p:nvPr>
        </p:nvSpPr>
        <p:spPr>
          <a:xfrm>
            <a:off x="647698" y="476251"/>
            <a:ext cx="5564638" cy="1031639"/>
          </a:xfrm>
          <a:prstGeom prst="rect">
            <a:avLst/>
          </a:prstGeom>
        </p:spPr>
        <p:txBody>
          <a:bodyPr wrap="square" lIns="0" tIns="0" rIns="0" anchor="t" anchorCtr="0">
            <a:noAutofit/>
          </a:bodyPr>
          <a:lstStyle>
            <a:lvl1pPr marL="0" indent="0" algn="l">
              <a:buNone/>
              <a:defRPr sz="1000" u="none"/>
            </a:lvl1pPr>
          </a:lstStyle>
          <a:p>
            <a:r>
              <a:rPr lang="en-US" dirty="0"/>
              <a:t>Click the icon to insert the </a:t>
            </a:r>
            <a:r>
              <a:rPr lang="en-US" dirty="0" err="1"/>
              <a:t>Bxd-blk</a:t>
            </a:r>
            <a:r>
              <a:rPr lang="en-US" dirty="0"/>
              <a:t> or Boxed-</a:t>
            </a:r>
            <a:r>
              <a:rPr lang="en-US" dirty="0" err="1"/>
              <a:t>BlackType</a:t>
            </a:r>
            <a:r>
              <a:rPr lang="en-US" dirty="0"/>
              <a:t>, </a:t>
            </a:r>
            <a:r>
              <a:rPr lang="en-US" dirty="0" err="1"/>
              <a:t>svg</a:t>
            </a:r>
            <a:r>
              <a:rPr lang="en-US" dirty="0"/>
              <a:t> or </a:t>
            </a:r>
            <a:r>
              <a:rPr lang="en-US" dirty="0" err="1"/>
              <a:t>png</a:t>
            </a:r>
            <a:r>
              <a:rPr lang="en-US" dirty="0"/>
              <a:t> format version of your department logo. Follow the pink instructions.</a:t>
            </a:r>
          </a:p>
        </p:txBody>
      </p:sp>
      <p:sp>
        <p:nvSpPr>
          <p:cNvPr id="12" name="TextBox 11" hidden="1">
            <a:extLst>
              <a:ext uri="{FF2B5EF4-FFF2-40B4-BE49-F238E27FC236}">
                <a16:creationId xmlns:a16="http://schemas.microsoft.com/office/drawing/2014/main" id="{992A067E-6CB9-C14C-9A18-33F98E6EF3A7}"/>
              </a:ext>
            </a:extLst>
          </p:cNvPr>
          <p:cNvSpPr txBox="1"/>
          <p:nvPr/>
        </p:nvSpPr>
        <p:spPr>
          <a:xfrm>
            <a:off x="649224" y="475488"/>
            <a:ext cx="800100" cy="374904"/>
          </a:xfrm>
          <a:prstGeom prst="rect">
            <a:avLst/>
          </a:prstGeom>
          <a:solidFill>
            <a:srgbClr val="FF00FF"/>
          </a:solidFill>
          <a:ln w="6350">
            <a:noFill/>
          </a:ln>
        </p:spPr>
        <p:txBody>
          <a:bodyPr wrap="square" lIns="18288" tIns="9144" rIns="18288" bIns="0" rtlCol="0" anchor="ctr" anchorCtr="1">
            <a:normAutofit fontScale="92500" lnSpcReduction="20000"/>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800" dirty="0">
                <a:solidFill>
                  <a:schemeClr val="bg1"/>
                </a:solidFill>
              </a:rPr>
              <a:t>Resize the UCLA logo to match the size &amp; position of this box</a:t>
            </a:r>
          </a:p>
        </p:txBody>
      </p:sp>
      <p:sp>
        <p:nvSpPr>
          <p:cNvPr id="2" name="TextBox 1">
            <a:extLst>
              <a:ext uri="{FF2B5EF4-FFF2-40B4-BE49-F238E27FC236}">
                <a16:creationId xmlns:a16="http://schemas.microsoft.com/office/drawing/2014/main" id="{E2AB141D-50D8-B545-AC99-DA856384CC54}"/>
              </a:ext>
            </a:extLst>
          </p:cNvPr>
          <p:cNvSpPr txBox="1"/>
          <p:nvPr/>
        </p:nvSpPr>
        <p:spPr>
          <a:xfrm>
            <a:off x="6594764" y="304800"/>
            <a:ext cx="1427018" cy="1373504"/>
          </a:xfrm>
          <a:prstGeom prst="rect">
            <a:avLst/>
          </a:prstGeom>
          <a:noFill/>
        </p:spPr>
        <p:txBody>
          <a:bodyPr wrap="square" rtlCol="0">
            <a:spAutoFit/>
          </a:bodyPr>
          <a:lstStyle/>
          <a:p>
            <a:endParaRPr lang="en-US" dirty="0"/>
          </a:p>
        </p:txBody>
      </p:sp>
      <p:sp>
        <p:nvSpPr>
          <p:cNvPr id="8" name="Text Placeholder 7">
            <a:extLst>
              <a:ext uri="{FF2B5EF4-FFF2-40B4-BE49-F238E27FC236}">
                <a16:creationId xmlns:a16="http://schemas.microsoft.com/office/drawing/2014/main" id="{2FA6F6D3-C084-D543-B260-D6C73FE285CF}"/>
              </a:ext>
            </a:extLst>
          </p:cNvPr>
          <p:cNvSpPr>
            <a:spLocks noGrp="1"/>
          </p:cNvSpPr>
          <p:nvPr>
            <p:ph type="body" sz="quarter" idx="31" hasCustomPrompt="1"/>
          </p:nvPr>
        </p:nvSpPr>
        <p:spPr>
          <a:xfrm>
            <a:off x="640080" y="1892808"/>
            <a:ext cx="7772400" cy="1102546"/>
          </a:xfrm>
          <a:prstGeom prst="rect">
            <a:avLst/>
          </a:prstGeom>
        </p:spPr>
        <p:txBody>
          <a:bodyPr wrap="square" anchor="ctr" anchorCtr="0">
            <a:spAutoFit/>
          </a:bodyPr>
          <a:lstStyle>
            <a:lvl1pPr marL="0" indent="0">
              <a:buNone/>
              <a:defRPr sz="3600" b="1">
                <a:latin typeface="+mj-lt"/>
              </a:defRPr>
            </a:lvl1pPr>
            <a:lvl2pPr marL="0" indent="0">
              <a:buFont typeface="Arial" panose="020B0604020202020204" pitchFamily="34" charset="0"/>
              <a:buNone/>
              <a:defRPr sz="3600" b="1">
                <a:latin typeface="+mj-lt"/>
              </a:defRPr>
            </a:lvl2pPr>
            <a:lvl3pPr marL="363474" indent="0">
              <a:buNone/>
              <a:defRPr sz="3600" b="1">
                <a:latin typeface="+mj-lt"/>
              </a:defRPr>
            </a:lvl3pPr>
            <a:lvl4pPr marL="0" indent="0">
              <a:buNone/>
              <a:defRPr sz="3600" b="1">
                <a:latin typeface="+mj-lt"/>
              </a:defRPr>
            </a:lvl4pPr>
            <a:lvl5pPr marL="0" indent="0">
              <a:buNone/>
              <a:defRPr sz="3600" b="1">
                <a:latin typeface="+mj-lt"/>
              </a:defRPr>
            </a:lvl5pPr>
          </a:lstStyle>
          <a:p>
            <a:pPr lvl="0"/>
            <a:r>
              <a:rPr lang="en-US" dirty="0"/>
              <a:t>Presentation Opener Title</a:t>
            </a:r>
          </a:p>
          <a:p>
            <a:pPr lvl="0"/>
            <a:r>
              <a:rPr lang="en-US" dirty="0"/>
              <a:t>Goes Here</a:t>
            </a:r>
          </a:p>
        </p:txBody>
      </p:sp>
      <p:sp>
        <p:nvSpPr>
          <p:cNvPr id="19" name="TextBox 18" hidden="1">
            <a:extLst>
              <a:ext uri="{FF2B5EF4-FFF2-40B4-BE49-F238E27FC236}">
                <a16:creationId xmlns:a16="http://schemas.microsoft.com/office/drawing/2014/main" id="{DAEABCCE-008D-444A-9E36-5D3414A07090}"/>
              </a:ext>
            </a:extLst>
          </p:cNvPr>
          <p:cNvSpPr txBox="1"/>
          <p:nvPr/>
        </p:nvSpPr>
        <p:spPr>
          <a:xfrm>
            <a:off x="649224" y="475488"/>
            <a:ext cx="800100" cy="374904"/>
          </a:xfrm>
          <a:prstGeom prst="rect">
            <a:avLst/>
          </a:prstGeom>
          <a:solidFill>
            <a:srgbClr val="FF00FF"/>
          </a:solidFill>
          <a:ln w="6350">
            <a:noFill/>
          </a:ln>
        </p:spPr>
        <p:txBody>
          <a:bodyPr wrap="square" lIns="18288" tIns="9144" rIns="18288" bIns="0" rtlCol="0" anchor="ctr" anchorCtr="1">
            <a:normAutofit fontScale="92500" lnSpcReduction="20000"/>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800" dirty="0">
                <a:solidFill>
                  <a:schemeClr val="bg1"/>
                </a:solidFill>
              </a:rPr>
              <a:t>Resize the UCLA logo to match the size &amp; position of this box</a:t>
            </a:r>
          </a:p>
        </p:txBody>
      </p:sp>
      <p:sp>
        <p:nvSpPr>
          <p:cNvPr id="20" name="TextBox 19">
            <a:extLst>
              <a:ext uri="{FF2B5EF4-FFF2-40B4-BE49-F238E27FC236}">
                <a16:creationId xmlns:a16="http://schemas.microsoft.com/office/drawing/2014/main" id="{7B98486D-C649-D848-B5F6-E86CD5336334}"/>
              </a:ext>
            </a:extLst>
          </p:cNvPr>
          <p:cNvSpPr txBox="1"/>
          <p:nvPr/>
        </p:nvSpPr>
        <p:spPr>
          <a:xfrm>
            <a:off x="6594764" y="304800"/>
            <a:ext cx="1427018" cy="1373504"/>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167777195"/>
      </p:ext>
    </p:extLst>
  </p:cSld>
  <p:clrMapOvr>
    <a:masterClrMapping/>
  </p:clrMapOvr>
  <p:extLst>
    <p:ext uri="{DCECCB84-F9BA-43D5-87BE-67443E8EF086}">
      <p15:sldGuideLst xmlns:p15="http://schemas.microsoft.com/office/powerpoint/2012/main">
        <p15:guide id="5" orient="horz" pos="300">
          <p15:clr>
            <a:srgbClr val="FBAE40"/>
          </p15:clr>
        </p15:guide>
        <p15:guide id="6" orient="horz" pos="540">
          <p15:clr>
            <a:srgbClr val="FBAE40"/>
          </p15:clr>
        </p15:guide>
        <p15:guide id="7" pos="4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header w/two captioned images captions">
    <p:spTree>
      <p:nvGrpSpPr>
        <p:cNvPr id="1" name=""/>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a:xfrm>
            <a:off x="8686800" y="4754880"/>
            <a:ext cx="457200" cy="365760"/>
          </a:xfrm>
        </p:spPr>
        <p:txBody>
          <a:bodyPr/>
          <a:lstStyle/>
          <a:p>
            <a:fld id="{B6238B5B-F19C-E947-A0BC-87BD7983F871}" type="slidenum">
              <a:rPr lang="en-US" smtClean="0"/>
              <a:pPr/>
              <a:t>‹#›</a:t>
            </a:fld>
            <a:endParaRPr lang="en-US" dirty="0"/>
          </a:p>
        </p:txBody>
      </p:sp>
      <p:sp>
        <p:nvSpPr>
          <p:cNvPr id="2" name="Rectangle 1">
            <a:extLst>
              <a:ext uri="{FF2B5EF4-FFF2-40B4-BE49-F238E27FC236}">
                <a16:creationId xmlns:a16="http://schemas.microsoft.com/office/drawing/2014/main" id="{3735DA87-8D0D-5646-9263-BA8534F57B0F}"/>
              </a:ext>
            </a:extLst>
          </p:cNvPr>
          <p:cNvSpPr/>
          <p:nvPr/>
        </p:nvSpPr>
        <p:spPr>
          <a:xfrm>
            <a:off x="0" y="0"/>
            <a:ext cx="9144000" cy="11689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CD6FC555-1AA9-E647-94A1-A53C5C1DD7CF}"/>
              </a:ext>
            </a:extLst>
          </p:cNvPr>
          <p:cNvSpPr txBox="1">
            <a:spLocks/>
          </p:cNvSpPr>
          <p:nvPr/>
        </p:nvSpPr>
        <p:spPr>
          <a:xfrm>
            <a:off x="640079" y="365760"/>
            <a:ext cx="7772400" cy="274320"/>
          </a:xfrm>
          <a:prstGeom prst="rect">
            <a:avLst/>
          </a:prstGeom>
        </p:spPr>
        <p:txBody>
          <a:bodyPr vert="horz" wrap="none" lIns="0" tIns="0" rIns="0" bIns="0" rtlCol="0" anchor="t" anchorCtr="0">
            <a:noAutofit/>
          </a:bodyPr>
          <a:lstStyle>
            <a:lvl1pPr algn="l" defTabSz="685800" rtl="0" eaLnBrk="1" latinLnBrk="0" hangingPunct="1">
              <a:lnSpc>
                <a:spcPct val="90000"/>
              </a:lnSpc>
              <a:spcBef>
                <a:spcPct val="0"/>
              </a:spcBef>
              <a:buNone/>
              <a:defRPr sz="2800" b="1" i="0" kern="1200" baseline="0">
                <a:solidFill>
                  <a:srgbClr val="58595B"/>
                </a:solidFill>
                <a:latin typeface="Helvetica" pitchFamily="2" charset="0"/>
                <a:ea typeface="+mj-ea"/>
                <a:cs typeface="+mj-cs"/>
              </a:defRPr>
            </a:lvl1pPr>
          </a:lstStyle>
          <a:p>
            <a:r>
              <a:rPr lang="en-US" sz="1800" dirty="0"/>
              <a:t>Small Header w/two captioned images</a:t>
            </a:r>
          </a:p>
        </p:txBody>
      </p:sp>
      <p:sp>
        <p:nvSpPr>
          <p:cNvPr id="6" name="Header rule">
            <a:extLst>
              <a:ext uri="{FF2B5EF4-FFF2-40B4-BE49-F238E27FC236}">
                <a16:creationId xmlns:a16="http://schemas.microsoft.com/office/drawing/2014/main" id="{A64E2F76-6F70-6E41-8E67-76251B3CBB36}"/>
              </a:ext>
            </a:extLst>
          </p:cNvPr>
          <p:cNvSpPr/>
          <p:nvPr/>
        </p:nvSpPr>
        <p:spPr>
          <a:xfrm>
            <a:off x="640080" y="673649"/>
            <a:ext cx="7772400" cy="36576"/>
          </a:xfrm>
          <a:prstGeom prst="rect">
            <a:avLst/>
          </a:prstGeom>
          <a:solidFill>
            <a:srgbClr val="2774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b="0" i="0" dirty="0">
              <a:latin typeface="Helvetica Regular" pitchFamily="2" charset="0"/>
            </a:endParaRPr>
          </a:p>
        </p:txBody>
      </p:sp>
      <p:sp>
        <p:nvSpPr>
          <p:cNvPr id="9" name="Text Placeholder 8">
            <a:extLst>
              <a:ext uri="{FF2B5EF4-FFF2-40B4-BE49-F238E27FC236}">
                <a16:creationId xmlns:a16="http://schemas.microsoft.com/office/drawing/2014/main" id="{8D21123F-3052-7448-8323-EBC781A2C598}"/>
              </a:ext>
            </a:extLst>
          </p:cNvPr>
          <p:cNvSpPr>
            <a:spLocks noGrp="1"/>
          </p:cNvSpPr>
          <p:nvPr>
            <p:ph type="body" sz="quarter" idx="24" hasCustomPrompt="1"/>
          </p:nvPr>
        </p:nvSpPr>
        <p:spPr>
          <a:xfrm>
            <a:off x="639950" y="4114800"/>
            <a:ext cx="3749039" cy="134139"/>
          </a:xfrm>
          <a:prstGeom prst="rect">
            <a:avLst/>
          </a:prstGeom>
        </p:spPr>
        <p:txBody>
          <a:bodyPr wrap="square" anchor="t" anchorCtr="0">
            <a:spAutoFit/>
          </a:bodyPr>
          <a:lstStyle>
            <a:lvl1pPr marL="0" indent="0">
              <a:lnSpc>
                <a:spcPts val="1100"/>
              </a:lnSpc>
              <a:buNone/>
              <a:defRPr sz="800">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en-US" dirty="0"/>
              <a:t>Caption goes here, one line recommended, two lines max. lorem ipsum</a:t>
            </a:r>
          </a:p>
        </p:txBody>
      </p:sp>
      <p:sp>
        <p:nvSpPr>
          <p:cNvPr id="11" name="Rectangle 10">
            <a:extLst>
              <a:ext uri="{FF2B5EF4-FFF2-40B4-BE49-F238E27FC236}">
                <a16:creationId xmlns:a16="http://schemas.microsoft.com/office/drawing/2014/main" id="{15ECEDA9-F4E9-D546-AADD-9E9431B373F9}"/>
              </a:ext>
            </a:extLst>
          </p:cNvPr>
          <p:cNvSpPr/>
          <p:nvPr/>
        </p:nvSpPr>
        <p:spPr>
          <a:xfrm>
            <a:off x="0" y="0"/>
            <a:ext cx="9144000" cy="11689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30B111C0-E62E-C246-80CF-91DB63D57A70}"/>
              </a:ext>
            </a:extLst>
          </p:cNvPr>
          <p:cNvSpPr txBox="1">
            <a:spLocks/>
          </p:cNvSpPr>
          <p:nvPr/>
        </p:nvSpPr>
        <p:spPr>
          <a:xfrm>
            <a:off x="640079" y="365760"/>
            <a:ext cx="7772400" cy="274320"/>
          </a:xfrm>
          <a:prstGeom prst="rect">
            <a:avLst/>
          </a:prstGeom>
        </p:spPr>
        <p:txBody>
          <a:bodyPr vert="horz" wrap="none" lIns="0" tIns="0" rIns="0" bIns="0" rtlCol="0" anchor="t" anchorCtr="0">
            <a:noAutofit/>
          </a:bodyPr>
          <a:lstStyle>
            <a:lvl1pPr algn="l" defTabSz="685800" rtl="0" eaLnBrk="1" latinLnBrk="0" hangingPunct="1">
              <a:lnSpc>
                <a:spcPct val="90000"/>
              </a:lnSpc>
              <a:spcBef>
                <a:spcPct val="0"/>
              </a:spcBef>
              <a:buNone/>
              <a:defRPr sz="2800" b="1" i="0" kern="1200" baseline="0">
                <a:solidFill>
                  <a:srgbClr val="58595B"/>
                </a:solidFill>
                <a:latin typeface="Helvetica" pitchFamily="2" charset="0"/>
                <a:ea typeface="+mj-ea"/>
                <a:cs typeface="+mj-cs"/>
              </a:defRPr>
            </a:lvl1pPr>
          </a:lstStyle>
          <a:p>
            <a:r>
              <a:rPr lang="en-US" sz="1800" dirty="0"/>
              <a:t>Small Header w/two captioned images</a:t>
            </a:r>
          </a:p>
        </p:txBody>
      </p:sp>
      <p:sp>
        <p:nvSpPr>
          <p:cNvPr id="13" name="Header rule">
            <a:extLst>
              <a:ext uri="{FF2B5EF4-FFF2-40B4-BE49-F238E27FC236}">
                <a16:creationId xmlns:a16="http://schemas.microsoft.com/office/drawing/2014/main" id="{89329647-72E2-B74F-AFC5-F88F766072F0}"/>
              </a:ext>
            </a:extLst>
          </p:cNvPr>
          <p:cNvSpPr/>
          <p:nvPr/>
        </p:nvSpPr>
        <p:spPr>
          <a:xfrm>
            <a:off x="640080" y="673649"/>
            <a:ext cx="7772400" cy="36576"/>
          </a:xfrm>
          <a:prstGeom prst="rect">
            <a:avLst/>
          </a:prstGeom>
          <a:solidFill>
            <a:srgbClr val="2774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b="0" i="0" dirty="0">
              <a:latin typeface="Helvetica Regular" pitchFamily="2" charset="0"/>
            </a:endParaRPr>
          </a:p>
        </p:txBody>
      </p:sp>
      <p:sp>
        <p:nvSpPr>
          <p:cNvPr id="10" name="Picture Placeholder 2">
            <a:extLst>
              <a:ext uri="{FF2B5EF4-FFF2-40B4-BE49-F238E27FC236}">
                <a16:creationId xmlns:a16="http://schemas.microsoft.com/office/drawing/2014/main" id="{3B0E2BCC-7E9A-8848-B8C5-2789C328FDF4}"/>
              </a:ext>
            </a:extLst>
          </p:cNvPr>
          <p:cNvSpPr>
            <a:spLocks noGrp="1"/>
          </p:cNvSpPr>
          <p:nvPr>
            <p:ph type="pic" sz="quarter" idx="23"/>
          </p:nvPr>
        </p:nvSpPr>
        <p:spPr>
          <a:xfrm>
            <a:off x="639951" y="1038977"/>
            <a:ext cx="3749039" cy="3017520"/>
          </a:xfrm>
          <a:prstGeom prst="rect">
            <a:avLst/>
          </a:prstGeom>
          <a:solidFill>
            <a:srgbClr val="DBE7F5"/>
          </a:solidFill>
        </p:spPr>
        <p:txBody>
          <a:bodyPr wrap="none" tIns="182880"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6" name="Text Placeholder 8">
            <a:extLst>
              <a:ext uri="{FF2B5EF4-FFF2-40B4-BE49-F238E27FC236}">
                <a16:creationId xmlns:a16="http://schemas.microsoft.com/office/drawing/2014/main" id="{B9DA235E-5166-4A4E-85BC-FDE49E99E6E3}"/>
              </a:ext>
            </a:extLst>
          </p:cNvPr>
          <p:cNvSpPr>
            <a:spLocks noGrp="1"/>
          </p:cNvSpPr>
          <p:nvPr>
            <p:ph type="body" sz="quarter" idx="25" hasCustomPrompt="1"/>
          </p:nvPr>
        </p:nvSpPr>
        <p:spPr>
          <a:xfrm>
            <a:off x="4663439" y="4114800"/>
            <a:ext cx="3749039" cy="134139"/>
          </a:xfrm>
          <a:prstGeom prst="rect">
            <a:avLst/>
          </a:prstGeom>
        </p:spPr>
        <p:txBody>
          <a:bodyPr wrap="square" anchor="t" anchorCtr="0">
            <a:spAutoFit/>
          </a:bodyPr>
          <a:lstStyle>
            <a:lvl1pPr marL="0" indent="0">
              <a:lnSpc>
                <a:spcPts val="1100"/>
              </a:lnSpc>
              <a:buNone/>
              <a:defRPr sz="800">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en-US" dirty="0"/>
              <a:t>Caption goes here, one line recommended, two lines max. lorem ipsum</a:t>
            </a:r>
          </a:p>
        </p:txBody>
      </p:sp>
      <p:sp>
        <p:nvSpPr>
          <p:cNvPr id="17" name="Picture Placeholder 2">
            <a:extLst>
              <a:ext uri="{FF2B5EF4-FFF2-40B4-BE49-F238E27FC236}">
                <a16:creationId xmlns:a16="http://schemas.microsoft.com/office/drawing/2014/main" id="{2298A9C0-48AD-FD43-A59A-12E1524D052B}"/>
              </a:ext>
            </a:extLst>
          </p:cNvPr>
          <p:cNvSpPr>
            <a:spLocks noGrp="1"/>
          </p:cNvSpPr>
          <p:nvPr>
            <p:ph type="pic" sz="quarter" idx="26"/>
          </p:nvPr>
        </p:nvSpPr>
        <p:spPr>
          <a:xfrm>
            <a:off x="4663440" y="1038977"/>
            <a:ext cx="3749039" cy="3017520"/>
          </a:xfrm>
          <a:prstGeom prst="rect">
            <a:avLst/>
          </a:prstGeom>
          <a:solidFill>
            <a:srgbClr val="DBE7F5"/>
          </a:solidFill>
        </p:spPr>
        <p:txBody>
          <a:bodyPr wrap="none" tIns="182880"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Tree>
    <p:extLst>
      <p:ext uri="{BB962C8B-B14F-4D97-AF65-F5344CB8AC3E}">
        <p14:creationId xmlns:p14="http://schemas.microsoft.com/office/powerpoint/2010/main" val="2335768712"/>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er w/three images">
    <p:spTree>
      <p:nvGrpSpPr>
        <p:cNvPr id="1" name=""/>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639952" y="1188720"/>
            <a:ext cx="2468880" cy="2057400"/>
          </a:xfrm>
          <a:prstGeom prst="rect">
            <a:avLst/>
          </a:prstGeom>
          <a:solidFill>
            <a:srgbClr val="DBE7F5"/>
          </a:solidFill>
        </p:spPr>
        <p:txBody>
          <a:bodyPr wrap="none"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6" name="Text Placeholder 19">
            <a:extLst>
              <a:ext uri="{FF2B5EF4-FFF2-40B4-BE49-F238E27FC236}">
                <a16:creationId xmlns:a16="http://schemas.microsoft.com/office/drawing/2014/main" id="{D690DD6C-A294-D34A-8F02-8254600AA0CF}"/>
              </a:ext>
            </a:extLst>
          </p:cNvPr>
          <p:cNvSpPr>
            <a:spLocks noGrp="1"/>
          </p:cNvSpPr>
          <p:nvPr>
            <p:ph type="body" sz="quarter" idx="24" hasCustomPrompt="1"/>
          </p:nvPr>
        </p:nvSpPr>
        <p:spPr>
          <a:xfrm>
            <a:off x="5943600" y="3291840"/>
            <a:ext cx="2468880" cy="1005840"/>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
        <p:nvSpPr>
          <p:cNvPr id="17" name="Picture Placeholder 2">
            <a:extLst>
              <a:ext uri="{FF2B5EF4-FFF2-40B4-BE49-F238E27FC236}">
                <a16:creationId xmlns:a16="http://schemas.microsoft.com/office/drawing/2014/main" id="{4893D48C-9A05-6D48-AEBE-B035AC90CB7B}"/>
              </a:ext>
            </a:extLst>
          </p:cNvPr>
          <p:cNvSpPr>
            <a:spLocks noGrp="1"/>
          </p:cNvSpPr>
          <p:nvPr>
            <p:ph type="pic" sz="quarter" idx="25"/>
          </p:nvPr>
        </p:nvSpPr>
        <p:spPr>
          <a:xfrm>
            <a:off x="5943600" y="1188720"/>
            <a:ext cx="2468880" cy="2057400"/>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8" name="Text Placeholder 19">
            <a:extLst>
              <a:ext uri="{FF2B5EF4-FFF2-40B4-BE49-F238E27FC236}">
                <a16:creationId xmlns:a16="http://schemas.microsoft.com/office/drawing/2014/main" id="{8415C831-E177-844F-9712-8A40A7EF2C79}"/>
              </a:ext>
            </a:extLst>
          </p:cNvPr>
          <p:cNvSpPr>
            <a:spLocks noGrp="1"/>
          </p:cNvSpPr>
          <p:nvPr>
            <p:ph type="body" sz="quarter" idx="26" hasCustomPrompt="1"/>
          </p:nvPr>
        </p:nvSpPr>
        <p:spPr>
          <a:xfrm>
            <a:off x="3291840" y="3291840"/>
            <a:ext cx="2468880" cy="1005840"/>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
        <p:nvSpPr>
          <p:cNvPr id="19" name="Picture Placeholder 2">
            <a:extLst>
              <a:ext uri="{FF2B5EF4-FFF2-40B4-BE49-F238E27FC236}">
                <a16:creationId xmlns:a16="http://schemas.microsoft.com/office/drawing/2014/main" id="{2A52D487-6A99-CB44-ADDA-84E2583B5DE2}"/>
              </a:ext>
            </a:extLst>
          </p:cNvPr>
          <p:cNvSpPr>
            <a:spLocks noGrp="1"/>
          </p:cNvSpPr>
          <p:nvPr>
            <p:ph type="pic" sz="quarter" idx="27"/>
          </p:nvPr>
        </p:nvSpPr>
        <p:spPr>
          <a:xfrm>
            <a:off x="3291776" y="1188720"/>
            <a:ext cx="2468880" cy="2057400"/>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2" name="Text Placeholder 19">
            <a:extLst>
              <a:ext uri="{FF2B5EF4-FFF2-40B4-BE49-F238E27FC236}">
                <a16:creationId xmlns:a16="http://schemas.microsoft.com/office/drawing/2014/main" id="{1F4621DD-0EC3-7B40-9C5B-544E9945AB7E}"/>
              </a:ext>
            </a:extLst>
          </p:cNvPr>
          <p:cNvSpPr>
            <a:spLocks noGrp="1"/>
          </p:cNvSpPr>
          <p:nvPr>
            <p:ph type="body" sz="quarter" idx="28" hasCustomPrompt="1"/>
          </p:nvPr>
        </p:nvSpPr>
        <p:spPr>
          <a:xfrm>
            <a:off x="640080" y="3291840"/>
            <a:ext cx="2468880" cy="1005840"/>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
        <p:nvSpPr>
          <p:cNvPr id="2" name="Title 1">
            <a:extLst>
              <a:ext uri="{FF2B5EF4-FFF2-40B4-BE49-F238E27FC236}">
                <a16:creationId xmlns:a16="http://schemas.microsoft.com/office/drawing/2014/main" id="{83A7ADB9-B0E1-624C-B3FB-2E094D93977F}"/>
              </a:ext>
            </a:extLst>
          </p:cNvPr>
          <p:cNvSpPr>
            <a:spLocks noGrp="1"/>
          </p:cNvSpPr>
          <p:nvPr>
            <p:ph type="title" hasCustomPrompt="1"/>
          </p:nvPr>
        </p:nvSpPr>
        <p:spPr/>
        <p:txBody>
          <a:bodyPr/>
          <a:lstStyle/>
          <a:p>
            <a:r>
              <a:rPr lang="en-US" dirty="0"/>
              <a:t>Header w/three images</a:t>
            </a:r>
          </a:p>
        </p:txBody>
      </p:sp>
    </p:spTree>
    <p:extLst>
      <p:ext uri="{BB962C8B-B14F-4D97-AF65-F5344CB8AC3E}">
        <p14:creationId xmlns:p14="http://schemas.microsoft.com/office/powerpoint/2010/main" val="947093498"/>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er/wide image">
    <p:spTree>
      <p:nvGrpSpPr>
        <p:cNvPr id="1" name=""/>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640080" y="3657600"/>
            <a:ext cx="7772400" cy="640080"/>
          </a:xfrm>
          <a:prstGeom prst="rect">
            <a:avLst/>
          </a:prstGeom>
        </p:spPr>
        <p:txBody>
          <a:bodyPr lIns="0" tIns="18288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a:t>
            </a:r>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640080" y="1188720"/>
            <a:ext cx="7772400" cy="2423160"/>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786BA509-2CC8-C04F-8CC6-05C0F1AD7FCC}"/>
              </a:ext>
            </a:extLst>
          </p:cNvPr>
          <p:cNvSpPr>
            <a:spLocks noGrp="1"/>
          </p:cNvSpPr>
          <p:nvPr>
            <p:ph type="title" hasCustomPrompt="1"/>
          </p:nvPr>
        </p:nvSpPr>
        <p:spPr/>
        <p:txBody>
          <a:bodyPr/>
          <a:lstStyle/>
          <a:p>
            <a:r>
              <a:rPr lang="en-US" dirty="0"/>
              <a:t>Header w/wide image</a:t>
            </a:r>
          </a:p>
        </p:txBody>
      </p:sp>
    </p:spTree>
    <p:extLst>
      <p:ext uri="{BB962C8B-B14F-4D97-AF65-F5344CB8AC3E}">
        <p14:creationId xmlns:p14="http://schemas.microsoft.com/office/powerpoint/2010/main" val="30796664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Header w/video">
    <p:spTree>
      <p:nvGrpSpPr>
        <p:cNvPr id="1" name=""/>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1828800" y="1188720"/>
            <a:ext cx="5486400" cy="3017520"/>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786BA509-2CC8-C04F-8CC6-05C0F1AD7FCC}"/>
              </a:ext>
            </a:extLst>
          </p:cNvPr>
          <p:cNvSpPr>
            <a:spLocks noGrp="1"/>
          </p:cNvSpPr>
          <p:nvPr>
            <p:ph type="title" hasCustomPrompt="1"/>
          </p:nvPr>
        </p:nvSpPr>
        <p:spPr/>
        <p:txBody>
          <a:bodyPr/>
          <a:lstStyle/>
          <a:p>
            <a:r>
              <a:rPr lang="en-US" dirty="0"/>
              <a:t>Header w/video</a:t>
            </a:r>
          </a:p>
        </p:txBody>
      </p:sp>
    </p:spTree>
    <p:extLst>
      <p:ext uri="{BB962C8B-B14F-4D97-AF65-F5344CB8AC3E}">
        <p14:creationId xmlns:p14="http://schemas.microsoft.com/office/powerpoint/2010/main" val="623239317"/>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er w/video and copy">
    <p:spTree>
      <p:nvGrpSpPr>
        <p:cNvPr id="1" name=""/>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5669280" y="1554480"/>
            <a:ext cx="2743200" cy="1005840"/>
          </a:xfrm>
          <a:prstGeom prst="rect">
            <a:avLst/>
          </a:prstGeom>
        </p:spPr>
        <p:txBody>
          <a:bodyPr lIns="365760" r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5669280" y="1188720"/>
            <a:ext cx="2743200" cy="215444"/>
          </a:xfrm>
          <a:prstGeom prst="rect">
            <a:avLst/>
          </a:prstGeom>
        </p:spPr>
        <p:txBody>
          <a:bodyPr lIns="365760" rIns="0"/>
          <a:lstStyle>
            <a:lvl1pPr marL="0" indent="0">
              <a:lnSpc>
                <a:spcPct val="100000"/>
              </a:lnSpc>
              <a:buFontTx/>
              <a:buNone/>
              <a:defRPr b="1" i="0" cap="all" baseline="0">
                <a:latin typeface="Helvetica" pitchFamily="2" charset="0"/>
              </a:defRPr>
            </a:lvl1pPr>
          </a:lstStyle>
          <a:p>
            <a:pPr lvl="0"/>
            <a:r>
              <a:rPr lang="en-US" dirty="0"/>
              <a:t>SUBHEAD</a:t>
            </a:r>
          </a:p>
        </p:txBody>
      </p:sp>
      <p:sp>
        <p:nvSpPr>
          <p:cNvPr id="4" name="Media Placeholder 3">
            <a:extLst>
              <a:ext uri="{FF2B5EF4-FFF2-40B4-BE49-F238E27FC236}">
                <a16:creationId xmlns:a16="http://schemas.microsoft.com/office/drawing/2014/main" id="{EDEC991D-2A90-BD44-8865-BCD7365AA034}"/>
              </a:ext>
            </a:extLst>
          </p:cNvPr>
          <p:cNvSpPr>
            <a:spLocks noGrp="1"/>
          </p:cNvSpPr>
          <p:nvPr>
            <p:ph type="media" sz="quarter" idx="23"/>
          </p:nvPr>
        </p:nvSpPr>
        <p:spPr>
          <a:xfrm>
            <a:off x="640080" y="1188720"/>
            <a:ext cx="5029200" cy="2834640"/>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media</a:t>
            </a:r>
            <a:endParaRPr lang="en-US" dirty="0"/>
          </a:p>
        </p:txBody>
      </p:sp>
      <p:sp>
        <p:nvSpPr>
          <p:cNvPr id="2" name="Title 1">
            <a:extLst>
              <a:ext uri="{FF2B5EF4-FFF2-40B4-BE49-F238E27FC236}">
                <a16:creationId xmlns:a16="http://schemas.microsoft.com/office/drawing/2014/main" id="{B215D343-E871-2D4D-89DF-1CBE83C41245}"/>
              </a:ext>
            </a:extLst>
          </p:cNvPr>
          <p:cNvSpPr>
            <a:spLocks noGrp="1"/>
          </p:cNvSpPr>
          <p:nvPr>
            <p:ph type="title" hasCustomPrompt="1"/>
          </p:nvPr>
        </p:nvSpPr>
        <p:spPr/>
        <p:txBody>
          <a:bodyPr/>
          <a:lstStyle/>
          <a:p>
            <a:r>
              <a:rPr lang="en-US" dirty="0"/>
              <a:t>Header w/video and copy</a:t>
            </a:r>
          </a:p>
        </p:txBody>
      </p:sp>
    </p:spTree>
    <p:extLst>
      <p:ext uri="{BB962C8B-B14F-4D97-AF65-F5344CB8AC3E}">
        <p14:creationId xmlns:p14="http://schemas.microsoft.com/office/powerpoint/2010/main" val="174147452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tatement w/white background">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4C1E4286-FD2F-814C-A4E5-B50094C0B6DB}"/>
              </a:ext>
            </a:extLst>
          </p:cNvPr>
          <p:cNvSpPr/>
          <p:nvPr/>
        </p:nvSpPr>
        <p:spPr>
          <a:xfrm>
            <a:off x="0" y="1"/>
            <a:ext cx="9144000" cy="459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US" sz="4000" b="0" i="0" dirty="0">
              <a:latin typeface="Helvetica Regular" pitchFamily="2" charset="0"/>
            </a:endParaRPr>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6" name="Title 3" hidden="1">
            <a:extLst>
              <a:ext uri="{FF2B5EF4-FFF2-40B4-BE49-F238E27FC236}">
                <a16:creationId xmlns:a16="http://schemas.microsoft.com/office/drawing/2014/main" id="{47BA5E82-2DE4-214E-A6B1-6C2A16953F79}"/>
              </a:ext>
            </a:extLst>
          </p:cNvPr>
          <p:cNvSpPr txBox="1">
            <a:spLocks/>
          </p:cNvSpPr>
          <p:nvPr/>
        </p:nvSpPr>
        <p:spPr>
          <a:xfrm>
            <a:off x="1371600" y="1371600"/>
            <a:ext cx="6400800" cy="1846659"/>
          </a:xfrm>
          <a:prstGeom prst="rect">
            <a:avLst/>
          </a:prstGeom>
          <a:solidFill>
            <a:schemeClr val="bg1"/>
          </a:solidFill>
        </p:spPr>
        <p:txBody>
          <a:bodyPr vert="horz" wrap="square" lIns="0" tIns="0" rIns="0" bIns="0" rtlCol="0" anchor="ctr" anchorCtr="1">
            <a:sp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nSpc>
                <a:spcPct val="100000"/>
              </a:lnSpc>
              <a:spcBef>
                <a:spcPts val="0"/>
              </a:spcBef>
            </a:pPr>
            <a:r>
              <a:rPr lang="en-US" sz="4000" b="0" i="0" dirty="0">
                <a:solidFill>
                  <a:srgbClr val="2774AE"/>
                </a:solidFill>
                <a:latin typeface="Helvetica Regular" pitchFamily="2" charset="0"/>
              </a:rPr>
              <a:t>Lorem ipsum dolor sit </a:t>
            </a:r>
            <a:r>
              <a:rPr lang="en-US" sz="4000" b="0" i="0" dirty="0" err="1">
                <a:solidFill>
                  <a:srgbClr val="2774AE"/>
                </a:solidFill>
                <a:latin typeface="Helvetica Regular" pitchFamily="2" charset="0"/>
              </a:rPr>
              <a:t>amet</a:t>
            </a:r>
            <a:r>
              <a:rPr lang="en-US" sz="4000" b="0" i="0" dirty="0">
                <a:solidFill>
                  <a:srgbClr val="2774AE"/>
                </a:solidFill>
                <a:latin typeface="Helvetica Regular" pitchFamily="2" charset="0"/>
              </a:rPr>
              <a:t> ex </a:t>
            </a:r>
            <a:r>
              <a:rPr lang="en-US" sz="4000" b="0" i="0" dirty="0" err="1">
                <a:solidFill>
                  <a:srgbClr val="2774AE"/>
                </a:solidFill>
                <a:latin typeface="Helvetica Regular" pitchFamily="2" charset="0"/>
              </a:rPr>
              <a:t>eum</a:t>
            </a:r>
            <a:r>
              <a:rPr lang="en-US" sz="4000" b="0" i="0" dirty="0">
                <a:solidFill>
                  <a:srgbClr val="2774AE"/>
                </a:solidFill>
                <a:latin typeface="Helvetica Regular" pitchFamily="2" charset="0"/>
              </a:rPr>
              <a:t> </a:t>
            </a:r>
            <a:r>
              <a:rPr lang="en-US" sz="4000" b="0" i="0" dirty="0" err="1">
                <a:solidFill>
                  <a:srgbClr val="2774AE"/>
                </a:solidFill>
                <a:latin typeface="Helvetica Regular" pitchFamily="2" charset="0"/>
              </a:rPr>
              <a:t>reque</a:t>
            </a:r>
            <a:r>
              <a:rPr lang="en-US" sz="4000" b="0" i="0" dirty="0">
                <a:solidFill>
                  <a:srgbClr val="2774AE"/>
                </a:solidFill>
                <a:latin typeface="Helvetica Regular" pitchFamily="2" charset="0"/>
              </a:rPr>
              <a:t> </a:t>
            </a:r>
            <a:r>
              <a:rPr lang="en-US" sz="4000" b="0" i="0" dirty="0" err="1">
                <a:solidFill>
                  <a:srgbClr val="2774AE"/>
                </a:solidFill>
                <a:latin typeface="Helvetica Regular" pitchFamily="2" charset="0"/>
              </a:rPr>
              <a:t>graece</a:t>
            </a:r>
            <a:r>
              <a:rPr lang="en-US" sz="4000" b="0" i="0" dirty="0">
                <a:solidFill>
                  <a:srgbClr val="2774AE"/>
                </a:solidFill>
                <a:latin typeface="Helvetica Regular" pitchFamily="2" charset="0"/>
              </a:rPr>
              <a:t> </a:t>
            </a:r>
            <a:r>
              <a:rPr lang="en-US" sz="4000" b="0" i="0" dirty="0" err="1">
                <a:solidFill>
                  <a:srgbClr val="2774AE"/>
                </a:solidFill>
                <a:latin typeface="Helvetica Regular" pitchFamily="2" charset="0"/>
              </a:rPr>
              <a:t>nam</a:t>
            </a:r>
            <a:r>
              <a:rPr lang="en-US" sz="4000" b="0" i="0" dirty="0">
                <a:solidFill>
                  <a:srgbClr val="2774AE"/>
                </a:solidFill>
                <a:latin typeface="Helvetica Regular" pitchFamily="2" charset="0"/>
              </a:rPr>
              <a:t> </a:t>
            </a:r>
            <a:r>
              <a:rPr lang="en-US" sz="4000" b="0" i="0" dirty="0" err="1">
                <a:solidFill>
                  <a:srgbClr val="2774AE"/>
                </a:solidFill>
                <a:latin typeface="Helvetica Regular" pitchFamily="2" charset="0"/>
              </a:rPr>
              <a:t>harum</a:t>
            </a:r>
            <a:r>
              <a:rPr lang="en-US" sz="4000" b="0" i="0" dirty="0">
                <a:solidFill>
                  <a:srgbClr val="2774AE"/>
                </a:solidFill>
                <a:latin typeface="Helvetica Regular" pitchFamily="2" charset="0"/>
              </a:rPr>
              <a:t> </a:t>
            </a:r>
            <a:r>
              <a:rPr lang="en-US" sz="4000" b="0" i="0" dirty="0" err="1">
                <a:solidFill>
                  <a:srgbClr val="2774AE"/>
                </a:solidFill>
                <a:latin typeface="Helvetica Regular" pitchFamily="2" charset="0"/>
              </a:rPr>
              <a:t>vonsequat</a:t>
            </a:r>
            <a:endParaRPr lang="en-US" sz="4000" b="0" i="0" dirty="0">
              <a:solidFill>
                <a:srgbClr val="2774AE"/>
              </a:solidFill>
              <a:latin typeface="Helvetica Regular" pitchFamily="2" charset="0"/>
            </a:endParaRPr>
          </a:p>
        </p:txBody>
      </p:sp>
      <p:sp>
        <p:nvSpPr>
          <p:cNvPr id="4" name="Text Placeholder 3">
            <a:extLst>
              <a:ext uri="{FF2B5EF4-FFF2-40B4-BE49-F238E27FC236}">
                <a16:creationId xmlns:a16="http://schemas.microsoft.com/office/drawing/2014/main" id="{9D1F839A-7F1F-7444-AF82-48ECCE4F3858}"/>
              </a:ext>
            </a:extLst>
          </p:cNvPr>
          <p:cNvSpPr>
            <a:spLocks noGrp="1"/>
          </p:cNvSpPr>
          <p:nvPr>
            <p:ph type="body" sz="quarter" idx="21" hasCustomPrompt="1"/>
          </p:nvPr>
        </p:nvSpPr>
        <p:spPr>
          <a:xfrm>
            <a:off x="1371600" y="1371600"/>
            <a:ext cx="6400800" cy="1665071"/>
          </a:xfrm>
        </p:spPr>
        <p:txBody>
          <a:bodyPr anchor="ctr" anchorCtr="0"/>
          <a:lstStyle>
            <a:lvl1pPr marL="0" indent="0" algn="ctr">
              <a:buNone/>
              <a:defRPr sz="4000">
                <a:solidFill>
                  <a:srgbClr val="2774AE"/>
                </a:solidFill>
              </a:defRPr>
            </a:lvl1pPr>
            <a:lvl2pPr marL="274320" indent="0" algn="ctr">
              <a:buNone/>
              <a:defRPr sz="4000">
                <a:solidFill>
                  <a:srgbClr val="2774AE"/>
                </a:solidFill>
              </a:defRPr>
            </a:lvl2pPr>
            <a:lvl3pPr marL="548640" indent="0" algn="ctr">
              <a:buNone/>
              <a:defRPr sz="4000">
                <a:solidFill>
                  <a:srgbClr val="2774AE"/>
                </a:solidFill>
              </a:defRPr>
            </a:lvl3pPr>
            <a:lvl4pPr marL="822960" indent="0" algn="ctr">
              <a:buNone/>
              <a:defRPr sz="4000">
                <a:solidFill>
                  <a:srgbClr val="2774AE"/>
                </a:solidFill>
              </a:defRPr>
            </a:lvl4pPr>
            <a:lvl5pPr marL="1097280" indent="0" algn="ctr">
              <a:buNone/>
              <a:defRPr sz="4000">
                <a:solidFill>
                  <a:srgbClr val="2774AE"/>
                </a:solidFill>
              </a:defRPr>
            </a:lvl5pPr>
          </a:lstStyle>
          <a:p>
            <a:pPr lvl="0"/>
            <a:r>
              <a:rPr lang="en-US" dirty="0"/>
              <a:t>Lorem ipsum dolor sit </a:t>
            </a:r>
            <a:r>
              <a:rPr lang="en-US" dirty="0" err="1"/>
              <a:t>amet</a:t>
            </a:r>
            <a:r>
              <a:rPr lang="en-US" dirty="0"/>
              <a:t> ex </a:t>
            </a:r>
            <a:r>
              <a:rPr lang="en-US" dirty="0" err="1"/>
              <a:t>eum</a:t>
            </a:r>
            <a:r>
              <a:rPr lang="en-US" dirty="0"/>
              <a:t> </a:t>
            </a:r>
            <a:r>
              <a:rPr lang="en-US" dirty="0" err="1"/>
              <a:t>reque</a:t>
            </a:r>
            <a:r>
              <a:rPr lang="en-US" dirty="0"/>
              <a:t> </a:t>
            </a:r>
            <a:r>
              <a:rPr lang="en-US" dirty="0" err="1"/>
              <a:t>graece</a:t>
            </a:r>
            <a:r>
              <a:rPr lang="en-US" dirty="0"/>
              <a:t> </a:t>
            </a:r>
            <a:r>
              <a:rPr lang="en-US" dirty="0" err="1"/>
              <a:t>nam</a:t>
            </a:r>
            <a:r>
              <a:rPr lang="en-US" dirty="0"/>
              <a:t> </a:t>
            </a:r>
            <a:r>
              <a:rPr lang="en-US" dirty="0" err="1"/>
              <a:t>harum</a:t>
            </a:r>
            <a:r>
              <a:rPr lang="en-US" dirty="0"/>
              <a:t> </a:t>
            </a:r>
            <a:r>
              <a:rPr lang="en-US" dirty="0" err="1"/>
              <a:t>vonsequat</a:t>
            </a:r>
            <a:endParaRPr lang="en-US" dirty="0"/>
          </a:p>
        </p:txBody>
      </p:sp>
    </p:spTree>
    <p:extLst>
      <p:ext uri="{BB962C8B-B14F-4D97-AF65-F5344CB8AC3E}">
        <p14:creationId xmlns:p14="http://schemas.microsoft.com/office/powerpoint/2010/main" val="3417811289"/>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4C1E4286-FD2F-814C-A4E5-B50094C0B6DB}"/>
              </a:ext>
            </a:extLst>
          </p:cNvPr>
          <p:cNvSpPr/>
          <p:nvPr/>
        </p:nvSpPr>
        <p:spPr>
          <a:xfrm>
            <a:off x="0" y="0"/>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US" sz="4000" b="0" i="0" dirty="0">
              <a:latin typeface="Helvetica Regular" pitchFamily="2" charset="0"/>
            </a:endParaRPr>
          </a:p>
        </p:txBody>
      </p:sp>
      <p:graphicFrame>
        <p:nvGraphicFramePr>
          <p:cNvPr id="11" name="Table 10" hidden="1">
            <a:extLst>
              <a:ext uri="{FF2B5EF4-FFF2-40B4-BE49-F238E27FC236}">
                <a16:creationId xmlns:a16="http://schemas.microsoft.com/office/drawing/2014/main" id="{A59B268B-FC1E-1745-BAE9-3F02C5965F2C}"/>
              </a:ext>
            </a:extLst>
          </p:cNvPr>
          <p:cNvGraphicFramePr>
            <a:graphicFrameLocks noGrp="1"/>
          </p:cNvGraphicFramePr>
          <p:nvPr>
            <p:extLst>
              <p:ext uri="{D42A27DB-BD31-4B8C-83A1-F6EECF244321}">
                <p14:modId xmlns:p14="http://schemas.microsoft.com/office/powerpoint/2010/main" val="1736718671"/>
              </p:ext>
            </p:extLst>
          </p:nvPr>
        </p:nvGraphicFramePr>
        <p:xfrm>
          <a:off x="640080" y="1783080"/>
          <a:ext cx="7772400" cy="676656"/>
        </p:xfrm>
        <a:graphic>
          <a:graphicData uri="http://schemas.openxmlformats.org/drawingml/2006/table">
            <a:tbl>
              <a:tblPr firstRow="1" bandRow="1">
                <a:tableStyleId>{5C22544A-7EE6-4342-B048-85BDC9FD1C3A}</a:tableStyleId>
              </a:tblPr>
              <a:tblGrid>
                <a:gridCol w="7772400">
                  <a:extLst>
                    <a:ext uri="{9D8B030D-6E8A-4147-A177-3AD203B41FA5}">
                      <a16:colId xmlns:a16="http://schemas.microsoft.com/office/drawing/2014/main" val="4064186770"/>
                    </a:ext>
                  </a:extLst>
                </a:gridCol>
              </a:tblGrid>
              <a:tr h="550949">
                <a:tc>
                  <a:txBody>
                    <a:bodyPr/>
                    <a:lstStyle/>
                    <a:p>
                      <a:pPr>
                        <a:lnSpc>
                          <a:spcPct val="100000"/>
                        </a:lnSpc>
                      </a:pPr>
                      <a:r>
                        <a:rPr lang="en-US" sz="3600" b="1" dirty="0">
                          <a:ln>
                            <a:noFill/>
                          </a:ln>
                          <a:solidFill>
                            <a:srgbClr val="58595B"/>
                          </a:solidFill>
                          <a:latin typeface="Helvetica" pitchFamily="2" charset="0"/>
                          <a:cs typeface="Arial" panose="020B0604020202020204" pitchFamily="34" charset="0"/>
                        </a:rPr>
                        <a:t>Thank You</a:t>
                      </a:r>
                      <a:endParaRPr lang="en-US" sz="3600" dirty="0">
                        <a:ln>
                          <a:noFill/>
                        </a:ln>
                      </a:endParaRPr>
                    </a:p>
                  </a:txBody>
                  <a:tcPr marL="45720" marT="91440" marB="36576">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3" name="TextBox 2">
            <a:extLst>
              <a:ext uri="{FF2B5EF4-FFF2-40B4-BE49-F238E27FC236}">
                <a16:creationId xmlns:a16="http://schemas.microsoft.com/office/drawing/2014/main" id="{5F64B9DE-6557-C54A-BF36-8E798604EA3F}"/>
              </a:ext>
            </a:extLst>
          </p:cNvPr>
          <p:cNvSpPr txBox="1"/>
          <p:nvPr/>
        </p:nvSpPr>
        <p:spPr>
          <a:xfrm>
            <a:off x="640080" y="1874520"/>
            <a:ext cx="7772400" cy="553998"/>
          </a:xfrm>
          <a:prstGeom prst="rect">
            <a:avLst/>
          </a:prstGeom>
          <a:noFill/>
        </p:spPr>
        <p:txBody>
          <a:bodyPr wrap="square" lIns="0" tIns="0" rIns="0" bIns="0" rtlCol="0" anchor="b" anchorCtr="0">
            <a:spAutoFit/>
          </a:bodyPr>
          <a:lstStyle/>
          <a:p>
            <a:pPr algn="ctr"/>
            <a:r>
              <a:rPr lang="en-US" sz="3600" b="1" i="0" baseline="0" dirty="0">
                <a:solidFill>
                  <a:srgbClr val="58595B"/>
                </a:solidFill>
                <a:latin typeface="Helvetica" pitchFamily="2" charset="0"/>
              </a:rPr>
              <a:t>Q&amp;A</a:t>
            </a:r>
          </a:p>
        </p:txBody>
      </p:sp>
      <p:sp>
        <p:nvSpPr>
          <p:cNvPr id="7" name="Header rule">
            <a:extLst>
              <a:ext uri="{FF2B5EF4-FFF2-40B4-BE49-F238E27FC236}">
                <a16:creationId xmlns:a16="http://schemas.microsoft.com/office/drawing/2014/main" id="{09B1960F-507A-E84C-8B64-1891B754A975}"/>
              </a:ext>
            </a:extLst>
          </p:cNvPr>
          <p:cNvSpPr/>
          <p:nvPr/>
        </p:nvSpPr>
        <p:spPr>
          <a:xfrm>
            <a:off x="640080" y="2468880"/>
            <a:ext cx="7772400" cy="36576"/>
          </a:xfrm>
          <a:prstGeom prst="rect">
            <a:avLst/>
          </a:prstGeom>
          <a:solidFill>
            <a:srgbClr val="2C75A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b="0" i="0" dirty="0">
              <a:latin typeface="Helvetica Regular" pitchFamily="2" charset="0"/>
            </a:endParaRPr>
          </a:p>
        </p:txBody>
      </p:sp>
      <p:graphicFrame>
        <p:nvGraphicFramePr>
          <p:cNvPr id="8" name="Table 7" hidden="1">
            <a:extLst>
              <a:ext uri="{FF2B5EF4-FFF2-40B4-BE49-F238E27FC236}">
                <a16:creationId xmlns:a16="http://schemas.microsoft.com/office/drawing/2014/main" id="{3E58A6EC-219D-294A-BBEF-94C49557B0E2}"/>
              </a:ext>
            </a:extLst>
          </p:cNvPr>
          <p:cNvGraphicFramePr>
            <a:graphicFrameLocks noGrp="1"/>
          </p:cNvGraphicFramePr>
          <p:nvPr>
            <p:extLst>
              <p:ext uri="{D42A27DB-BD31-4B8C-83A1-F6EECF244321}">
                <p14:modId xmlns:p14="http://schemas.microsoft.com/office/powerpoint/2010/main" val="42495035"/>
              </p:ext>
            </p:extLst>
          </p:nvPr>
        </p:nvGraphicFramePr>
        <p:xfrm>
          <a:off x="640080" y="1783080"/>
          <a:ext cx="7772400" cy="676656"/>
        </p:xfrm>
        <a:graphic>
          <a:graphicData uri="http://schemas.openxmlformats.org/drawingml/2006/table">
            <a:tbl>
              <a:tblPr firstRow="1" bandRow="1">
                <a:tableStyleId>{5C22544A-7EE6-4342-B048-85BDC9FD1C3A}</a:tableStyleId>
              </a:tblPr>
              <a:tblGrid>
                <a:gridCol w="7772400">
                  <a:extLst>
                    <a:ext uri="{9D8B030D-6E8A-4147-A177-3AD203B41FA5}">
                      <a16:colId xmlns:a16="http://schemas.microsoft.com/office/drawing/2014/main" val="4064186770"/>
                    </a:ext>
                  </a:extLst>
                </a:gridCol>
              </a:tblGrid>
              <a:tr h="550949">
                <a:tc>
                  <a:txBody>
                    <a:bodyPr/>
                    <a:lstStyle/>
                    <a:p>
                      <a:pPr>
                        <a:lnSpc>
                          <a:spcPct val="100000"/>
                        </a:lnSpc>
                      </a:pPr>
                      <a:r>
                        <a:rPr lang="en-US" sz="3600" b="1" dirty="0">
                          <a:ln>
                            <a:noFill/>
                          </a:ln>
                          <a:solidFill>
                            <a:srgbClr val="58595B"/>
                          </a:solidFill>
                          <a:latin typeface="Helvetica" pitchFamily="2" charset="0"/>
                          <a:cs typeface="Arial" panose="020B0604020202020204" pitchFamily="34" charset="0"/>
                        </a:rPr>
                        <a:t>Thank You</a:t>
                      </a:r>
                      <a:endParaRPr lang="en-US" sz="3600" dirty="0">
                        <a:ln>
                          <a:noFill/>
                        </a:ln>
                      </a:endParaRPr>
                    </a:p>
                  </a:txBody>
                  <a:tcPr marL="45720" marT="91440" marB="36576">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graphicFrame>
        <p:nvGraphicFramePr>
          <p:cNvPr id="10" name="Table 9" hidden="1">
            <a:extLst>
              <a:ext uri="{FF2B5EF4-FFF2-40B4-BE49-F238E27FC236}">
                <a16:creationId xmlns:a16="http://schemas.microsoft.com/office/drawing/2014/main" id="{C425352E-7739-E248-9E50-3F3E8D851A47}"/>
              </a:ext>
            </a:extLst>
          </p:cNvPr>
          <p:cNvGraphicFramePr>
            <a:graphicFrameLocks noGrp="1"/>
          </p:cNvGraphicFramePr>
          <p:nvPr>
            <p:extLst>
              <p:ext uri="{D42A27DB-BD31-4B8C-83A1-F6EECF244321}">
                <p14:modId xmlns:p14="http://schemas.microsoft.com/office/powerpoint/2010/main" val="2393666196"/>
              </p:ext>
            </p:extLst>
          </p:nvPr>
        </p:nvGraphicFramePr>
        <p:xfrm>
          <a:off x="640080" y="1783080"/>
          <a:ext cx="7772400" cy="676656"/>
        </p:xfrm>
        <a:graphic>
          <a:graphicData uri="http://schemas.openxmlformats.org/drawingml/2006/table">
            <a:tbl>
              <a:tblPr firstRow="1" bandRow="1">
                <a:tableStyleId>{5C22544A-7EE6-4342-B048-85BDC9FD1C3A}</a:tableStyleId>
              </a:tblPr>
              <a:tblGrid>
                <a:gridCol w="7772400">
                  <a:extLst>
                    <a:ext uri="{9D8B030D-6E8A-4147-A177-3AD203B41FA5}">
                      <a16:colId xmlns:a16="http://schemas.microsoft.com/office/drawing/2014/main" val="4064186770"/>
                    </a:ext>
                  </a:extLst>
                </a:gridCol>
              </a:tblGrid>
              <a:tr h="550949">
                <a:tc>
                  <a:txBody>
                    <a:bodyPr/>
                    <a:lstStyle/>
                    <a:p>
                      <a:pPr>
                        <a:lnSpc>
                          <a:spcPct val="100000"/>
                        </a:lnSpc>
                      </a:pPr>
                      <a:r>
                        <a:rPr lang="en-US" sz="3600" b="1" dirty="0">
                          <a:ln>
                            <a:noFill/>
                          </a:ln>
                          <a:solidFill>
                            <a:srgbClr val="58595B"/>
                          </a:solidFill>
                          <a:latin typeface="Helvetica" pitchFamily="2" charset="0"/>
                          <a:cs typeface="Arial" panose="020B0604020202020204" pitchFamily="34" charset="0"/>
                        </a:rPr>
                        <a:t>Thank You</a:t>
                      </a:r>
                      <a:endParaRPr lang="en-US" sz="3600" dirty="0">
                        <a:ln>
                          <a:noFill/>
                        </a:ln>
                      </a:endParaRPr>
                    </a:p>
                  </a:txBody>
                  <a:tcPr marL="45720" marT="91440" marB="36576">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spTree>
    <p:extLst>
      <p:ext uri="{BB962C8B-B14F-4D97-AF65-F5344CB8AC3E}">
        <p14:creationId xmlns:p14="http://schemas.microsoft.com/office/powerpoint/2010/main" val="361908255"/>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Thank You">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4C1E4286-FD2F-814C-A4E5-B50094C0B6DB}"/>
              </a:ext>
            </a:extLst>
          </p:cNvPr>
          <p:cNvSpPr/>
          <p:nvPr/>
        </p:nvSpPr>
        <p:spPr>
          <a:xfrm>
            <a:off x="0" y="0"/>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US" sz="4000" b="0" i="0" dirty="0">
              <a:latin typeface="Helvetica Regular" pitchFamily="2" charset="0"/>
            </a:endParaRPr>
          </a:p>
        </p:txBody>
      </p:sp>
      <p:graphicFrame>
        <p:nvGraphicFramePr>
          <p:cNvPr id="11" name="Table 10" hidden="1">
            <a:extLst>
              <a:ext uri="{FF2B5EF4-FFF2-40B4-BE49-F238E27FC236}">
                <a16:creationId xmlns:a16="http://schemas.microsoft.com/office/drawing/2014/main" id="{A59B268B-FC1E-1745-BAE9-3F02C5965F2C}"/>
              </a:ext>
            </a:extLst>
          </p:cNvPr>
          <p:cNvGraphicFramePr>
            <a:graphicFrameLocks noGrp="1"/>
          </p:cNvGraphicFramePr>
          <p:nvPr/>
        </p:nvGraphicFramePr>
        <p:xfrm>
          <a:off x="640080" y="1783080"/>
          <a:ext cx="7772400" cy="676656"/>
        </p:xfrm>
        <a:graphic>
          <a:graphicData uri="http://schemas.openxmlformats.org/drawingml/2006/table">
            <a:tbl>
              <a:tblPr firstRow="1" bandRow="1">
                <a:tableStyleId>{5C22544A-7EE6-4342-B048-85BDC9FD1C3A}</a:tableStyleId>
              </a:tblPr>
              <a:tblGrid>
                <a:gridCol w="7772400">
                  <a:extLst>
                    <a:ext uri="{9D8B030D-6E8A-4147-A177-3AD203B41FA5}">
                      <a16:colId xmlns:a16="http://schemas.microsoft.com/office/drawing/2014/main" val="4064186770"/>
                    </a:ext>
                  </a:extLst>
                </a:gridCol>
              </a:tblGrid>
              <a:tr h="550949">
                <a:tc>
                  <a:txBody>
                    <a:bodyPr/>
                    <a:lstStyle/>
                    <a:p>
                      <a:pPr>
                        <a:lnSpc>
                          <a:spcPct val="100000"/>
                        </a:lnSpc>
                      </a:pPr>
                      <a:r>
                        <a:rPr lang="en-US" sz="3600" b="1" dirty="0">
                          <a:ln>
                            <a:noFill/>
                          </a:ln>
                          <a:solidFill>
                            <a:srgbClr val="58595B"/>
                          </a:solidFill>
                          <a:latin typeface="Helvetica" pitchFamily="2" charset="0"/>
                          <a:cs typeface="Arial" panose="020B0604020202020204" pitchFamily="34" charset="0"/>
                        </a:rPr>
                        <a:t>Thank You</a:t>
                      </a:r>
                      <a:endParaRPr lang="en-US" sz="3600" dirty="0">
                        <a:ln>
                          <a:noFill/>
                        </a:ln>
                      </a:endParaRPr>
                    </a:p>
                  </a:txBody>
                  <a:tcPr marL="45720" marT="91440" marB="36576">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graphicFrame>
        <p:nvGraphicFramePr>
          <p:cNvPr id="8" name="Table 7" hidden="1">
            <a:extLst>
              <a:ext uri="{FF2B5EF4-FFF2-40B4-BE49-F238E27FC236}">
                <a16:creationId xmlns:a16="http://schemas.microsoft.com/office/drawing/2014/main" id="{3E58A6EC-219D-294A-BBEF-94C49557B0E2}"/>
              </a:ext>
            </a:extLst>
          </p:cNvPr>
          <p:cNvGraphicFramePr>
            <a:graphicFrameLocks noGrp="1"/>
          </p:cNvGraphicFramePr>
          <p:nvPr/>
        </p:nvGraphicFramePr>
        <p:xfrm>
          <a:off x="640080" y="1783080"/>
          <a:ext cx="7772400" cy="676656"/>
        </p:xfrm>
        <a:graphic>
          <a:graphicData uri="http://schemas.openxmlformats.org/drawingml/2006/table">
            <a:tbl>
              <a:tblPr firstRow="1" bandRow="1">
                <a:tableStyleId>{5C22544A-7EE6-4342-B048-85BDC9FD1C3A}</a:tableStyleId>
              </a:tblPr>
              <a:tblGrid>
                <a:gridCol w="7772400">
                  <a:extLst>
                    <a:ext uri="{9D8B030D-6E8A-4147-A177-3AD203B41FA5}">
                      <a16:colId xmlns:a16="http://schemas.microsoft.com/office/drawing/2014/main" val="4064186770"/>
                    </a:ext>
                  </a:extLst>
                </a:gridCol>
              </a:tblGrid>
              <a:tr h="550949">
                <a:tc>
                  <a:txBody>
                    <a:bodyPr/>
                    <a:lstStyle/>
                    <a:p>
                      <a:pPr>
                        <a:lnSpc>
                          <a:spcPct val="100000"/>
                        </a:lnSpc>
                      </a:pPr>
                      <a:r>
                        <a:rPr lang="en-US" sz="3600" b="1" dirty="0">
                          <a:ln>
                            <a:noFill/>
                          </a:ln>
                          <a:solidFill>
                            <a:srgbClr val="58595B"/>
                          </a:solidFill>
                          <a:latin typeface="Helvetica" pitchFamily="2" charset="0"/>
                          <a:cs typeface="Arial" panose="020B0604020202020204" pitchFamily="34" charset="0"/>
                        </a:rPr>
                        <a:t>Thank You</a:t>
                      </a:r>
                      <a:endParaRPr lang="en-US" sz="3600" dirty="0">
                        <a:ln>
                          <a:noFill/>
                        </a:ln>
                      </a:endParaRPr>
                    </a:p>
                  </a:txBody>
                  <a:tcPr marL="45720" marT="91440" marB="36576">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graphicFrame>
        <p:nvGraphicFramePr>
          <p:cNvPr id="10" name="Table 9" hidden="1">
            <a:extLst>
              <a:ext uri="{FF2B5EF4-FFF2-40B4-BE49-F238E27FC236}">
                <a16:creationId xmlns:a16="http://schemas.microsoft.com/office/drawing/2014/main" id="{C425352E-7739-E248-9E50-3F3E8D851A47}"/>
              </a:ext>
            </a:extLst>
          </p:cNvPr>
          <p:cNvGraphicFramePr>
            <a:graphicFrameLocks noGrp="1"/>
          </p:cNvGraphicFramePr>
          <p:nvPr/>
        </p:nvGraphicFramePr>
        <p:xfrm>
          <a:off x="640080" y="1783080"/>
          <a:ext cx="7772400" cy="676656"/>
        </p:xfrm>
        <a:graphic>
          <a:graphicData uri="http://schemas.openxmlformats.org/drawingml/2006/table">
            <a:tbl>
              <a:tblPr firstRow="1" bandRow="1">
                <a:tableStyleId>{5C22544A-7EE6-4342-B048-85BDC9FD1C3A}</a:tableStyleId>
              </a:tblPr>
              <a:tblGrid>
                <a:gridCol w="7772400">
                  <a:extLst>
                    <a:ext uri="{9D8B030D-6E8A-4147-A177-3AD203B41FA5}">
                      <a16:colId xmlns:a16="http://schemas.microsoft.com/office/drawing/2014/main" val="4064186770"/>
                    </a:ext>
                  </a:extLst>
                </a:gridCol>
              </a:tblGrid>
              <a:tr h="550949">
                <a:tc>
                  <a:txBody>
                    <a:bodyPr/>
                    <a:lstStyle/>
                    <a:p>
                      <a:pPr>
                        <a:lnSpc>
                          <a:spcPct val="100000"/>
                        </a:lnSpc>
                      </a:pPr>
                      <a:r>
                        <a:rPr lang="en-US" sz="3600" b="1" dirty="0">
                          <a:ln>
                            <a:noFill/>
                          </a:ln>
                          <a:solidFill>
                            <a:srgbClr val="58595B"/>
                          </a:solidFill>
                          <a:latin typeface="Helvetica" pitchFamily="2" charset="0"/>
                          <a:cs typeface="Arial" panose="020B0604020202020204" pitchFamily="34" charset="0"/>
                        </a:rPr>
                        <a:t>Thank You</a:t>
                      </a:r>
                      <a:endParaRPr lang="en-US" sz="3600" dirty="0">
                        <a:ln>
                          <a:noFill/>
                        </a:ln>
                      </a:endParaRPr>
                    </a:p>
                  </a:txBody>
                  <a:tcPr marL="45720" marT="91440" marB="36576">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pic>
        <p:nvPicPr>
          <p:cNvPr id="2" name="Picture 1"/>
          <p:cNvPicPr>
            <a:picLocks noChangeAspect="1"/>
          </p:cNvPicPr>
          <p:nvPr userDrawn="1"/>
        </p:nvPicPr>
        <p:blipFill>
          <a:blip r:embed="rId2"/>
          <a:stretch>
            <a:fillRect/>
          </a:stretch>
        </p:blipFill>
        <p:spPr>
          <a:xfrm>
            <a:off x="2281646" y="2282017"/>
            <a:ext cx="4580708" cy="579466"/>
          </a:xfrm>
          <a:prstGeom prst="rect">
            <a:avLst/>
          </a:prstGeom>
        </p:spPr>
      </p:pic>
    </p:spTree>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smtClean="0"/>
            </a:lvl1pPr>
          </a:lstStyle>
          <a:p>
            <a:pPr>
              <a:defRPr/>
            </a:pPr>
            <a:r>
              <a:rPr lang="en-US">
                <a:solidFill>
                  <a:srgbClr val="000000"/>
                </a:solidFill>
              </a:rPr>
              <a:t>Devices and Interrupts</a:t>
            </a:r>
          </a:p>
        </p:txBody>
      </p:sp>
      <p:sp>
        <p:nvSpPr>
          <p:cNvPr id="5" name="Slide Number Placeholder 4"/>
          <p:cNvSpPr>
            <a:spLocks noGrp="1"/>
          </p:cNvSpPr>
          <p:nvPr>
            <p:ph type="sldNum" sz="quarter" idx="11"/>
          </p:nvPr>
        </p:nvSpPr>
        <p:spPr>
          <a:xfrm>
            <a:off x="8686800" y="4754880"/>
            <a:ext cx="457200" cy="381643"/>
          </a:xfrm>
        </p:spPr>
        <p:txBody>
          <a:bodyPr/>
          <a:lstStyle>
            <a:lvl1pPr>
              <a:defRPr smtClean="0"/>
            </a:lvl1pPr>
          </a:lstStyle>
          <a:p>
            <a:pPr>
              <a:defRPr/>
            </a:pPr>
            <a:fld id="{D2C425F6-CA7B-4977-8DCE-0B0DAF9AC9E5}" type="slidenum">
              <a:rPr lang="en-US">
                <a:solidFill>
                  <a:srgbClr val="808080"/>
                </a:solidFill>
              </a:rPr>
              <a:pPr>
                <a:defRPr/>
              </a:pPr>
              <a:t>‹#›</a:t>
            </a:fld>
            <a:endParaRPr lang="en-US">
              <a:solidFill>
                <a:srgbClr val="808080"/>
              </a:solidFill>
            </a:endParaRPr>
          </a:p>
        </p:txBody>
      </p:sp>
    </p:spTree>
    <p:extLst>
      <p:ext uri="{BB962C8B-B14F-4D97-AF65-F5344CB8AC3E}">
        <p14:creationId xmlns:p14="http://schemas.microsoft.com/office/powerpoint/2010/main" val="299582770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98464" y="977503"/>
            <a:ext cx="4097337" cy="132703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77503"/>
            <a:ext cx="4097338" cy="132703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lvl1pPr>
              <a:defRPr smtClean="0"/>
            </a:lvl1pPr>
          </a:lstStyle>
          <a:p>
            <a:pPr>
              <a:defRPr/>
            </a:pPr>
            <a:r>
              <a:rPr lang="en-US">
                <a:solidFill>
                  <a:srgbClr val="000000"/>
                </a:solidFill>
              </a:rPr>
              <a:t>Devices and Interrupts</a:t>
            </a:r>
          </a:p>
        </p:txBody>
      </p:sp>
      <p:sp>
        <p:nvSpPr>
          <p:cNvPr id="6" name="Slide Number Placeholder 5"/>
          <p:cNvSpPr>
            <a:spLocks noGrp="1"/>
          </p:cNvSpPr>
          <p:nvPr>
            <p:ph type="sldNum" sz="quarter" idx="11"/>
          </p:nvPr>
        </p:nvSpPr>
        <p:spPr>
          <a:xfrm>
            <a:off x="8686800" y="4754880"/>
            <a:ext cx="457200" cy="381643"/>
          </a:xfrm>
        </p:spPr>
        <p:txBody>
          <a:bodyPr/>
          <a:lstStyle>
            <a:lvl1pPr>
              <a:defRPr smtClean="0"/>
            </a:lvl1pPr>
          </a:lstStyle>
          <a:p>
            <a:pPr>
              <a:defRPr/>
            </a:pPr>
            <a:fld id="{1D07F053-8107-46B7-A652-BFA4BD89CBB0}" type="slidenum">
              <a:rPr lang="en-US">
                <a:solidFill>
                  <a:srgbClr val="808080"/>
                </a:solidFill>
              </a:rPr>
              <a:pPr>
                <a:defRPr/>
              </a:pPr>
              <a:t>‹#›</a:t>
            </a:fld>
            <a:endParaRPr lang="en-US">
              <a:solidFill>
                <a:srgbClr val="808080"/>
              </a:solidFill>
            </a:endParaRPr>
          </a:p>
        </p:txBody>
      </p:sp>
    </p:spTree>
    <p:extLst>
      <p:ext uri="{BB962C8B-B14F-4D97-AF65-F5344CB8AC3E}">
        <p14:creationId xmlns:p14="http://schemas.microsoft.com/office/powerpoint/2010/main" val="161065472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4C1E4286-FD2F-814C-A4E5-B50094C0B6DB}"/>
              </a:ext>
            </a:extLst>
          </p:cNvPr>
          <p:cNvSpPr/>
          <p:nvPr/>
        </p:nvSpPr>
        <p:spPr>
          <a:xfrm>
            <a:off x="0" y="0"/>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US" sz="4000" b="0" i="0" dirty="0">
              <a:latin typeface="Helvetica Regular" pitchFamily="2" charset="0"/>
            </a:endParaRPr>
          </a:p>
        </p:txBody>
      </p:sp>
      <p:graphicFrame>
        <p:nvGraphicFramePr>
          <p:cNvPr id="11" name="Table 10" hidden="1">
            <a:extLst>
              <a:ext uri="{FF2B5EF4-FFF2-40B4-BE49-F238E27FC236}">
                <a16:creationId xmlns:a16="http://schemas.microsoft.com/office/drawing/2014/main" id="{A59B268B-FC1E-1745-BAE9-3F02C5965F2C}"/>
              </a:ext>
            </a:extLst>
          </p:cNvPr>
          <p:cNvGraphicFramePr>
            <a:graphicFrameLocks noGrp="1"/>
          </p:cNvGraphicFramePr>
          <p:nvPr>
            <p:extLst>
              <p:ext uri="{D42A27DB-BD31-4B8C-83A1-F6EECF244321}">
                <p14:modId xmlns:p14="http://schemas.microsoft.com/office/powerpoint/2010/main" val="3113960386"/>
              </p:ext>
            </p:extLst>
          </p:nvPr>
        </p:nvGraphicFramePr>
        <p:xfrm>
          <a:off x="640080" y="1783080"/>
          <a:ext cx="7772400" cy="676656"/>
        </p:xfrm>
        <a:graphic>
          <a:graphicData uri="http://schemas.openxmlformats.org/drawingml/2006/table">
            <a:tbl>
              <a:tblPr firstRow="1" bandRow="1">
                <a:tableStyleId>{5C22544A-7EE6-4342-B048-85BDC9FD1C3A}</a:tableStyleId>
              </a:tblPr>
              <a:tblGrid>
                <a:gridCol w="7772400">
                  <a:extLst>
                    <a:ext uri="{9D8B030D-6E8A-4147-A177-3AD203B41FA5}">
                      <a16:colId xmlns:a16="http://schemas.microsoft.com/office/drawing/2014/main" val="4064186770"/>
                    </a:ext>
                  </a:extLst>
                </a:gridCol>
              </a:tblGrid>
              <a:tr h="550949">
                <a:tc>
                  <a:txBody>
                    <a:bodyPr/>
                    <a:lstStyle/>
                    <a:p>
                      <a:pPr>
                        <a:lnSpc>
                          <a:spcPct val="100000"/>
                        </a:lnSpc>
                      </a:pPr>
                      <a:r>
                        <a:rPr lang="en-US" sz="3600" b="1" dirty="0">
                          <a:ln>
                            <a:noFill/>
                          </a:ln>
                          <a:solidFill>
                            <a:srgbClr val="58595B"/>
                          </a:solidFill>
                          <a:latin typeface="Helvetica" pitchFamily="2" charset="0"/>
                          <a:cs typeface="Arial" panose="020B0604020202020204" pitchFamily="34" charset="0"/>
                        </a:rPr>
                        <a:t>Thank You</a:t>
                      </a:r>
                      <a:endParaRPr lang="en-US" sz="3600" dirty="0">
                        <a:ln>
                          <a:noFill/>
                        </a:ln>
                      </a:endParaRPr>
                    </a:p>
                  </a:txBody>
                  <a:tcPr marL="45720" marT="91440" marB="36576">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4" name="Text Placeholder 3">
            <a:extLst>
              <a:ext uri="{FF2B5EF4-FFF2-40B4-BE49-F238E27FC236}">
                <a16:creationId xmlns:a16="http://schemas.microsoft.com/office/drawing/2014/main" id="{DF2C5F55-93C0-9344-9E3D-94935F3D2760}"/>
              </a:ext>
            </a:extLst>
          </p:cNvPr>
          <p:cNvSpPr>
            <a:spLocks noGrp="1"/>
          </p:cNvSpPr>
          <p:nvPr>
            <p:ph type="body" sz="quarter" idx="20" hasCustomPrompt="1"/>
          </p:nvPr>
        </p:nvSpPr>
        <p:spPr>
          <a:xfrm>
            <a:off x="640079" y="2651760"/>
            <a:ext cx="7772400" cy="274320"/>
          </a:xfrm>
          <a:prstGeom prst="rect">
            <a:avLst/>
          </a:prstGeom>
        </p:spPr>
        <p:txBody>
          <a:bodyPr>
            <a:spAutoFit/>
          </a:bodyPr>
          <a:lstStyle>
            <a:lvl1pPr marL="0" indent="0">
              <a:buFontTx/>
              <a:buNone/>
              <a:defRPr sz="1600" b="1" i="0" cap="all" baseline="0">
                <a:latin typeface="Helvetica" pitchFamily="2" charset="0"/>
              </a:defRPr>
            </a:lvl1pPr>
            <a:lvl2pPr>
              <a:buFontTx/>
              <a:buNone/>
              <a:defRPr b="1"/>
            </a:lvl2pPr>
            <a:lvl3pPr marL="685800" indent="0">
              <a:buFontTx/>
              <a:buNone/>
              <a:defRPr b="1"/>
            </a:lvl3pPr>
            <a:lvl4pPr marL="1028700" indent="0">
              <a:buFontTx/>
              <a:buNone/>
              <a:defRPr b="1"/>
            </a:lvl4pPr>
            <a:lvl5pPr marL="1371600" indent="0">
              <a:buFontTx/>
              <a:buNone/>
              <a:defRPr b="1"/>
            </a:lvl5pPr>
          </a:lstStyle>
          <a:p>
            <a:pPr lvl="0"/>
            <a:r>
              <a:rPr lang="en-US" dirty="0"/>
              <a:t>ADDITIONAL TEXT GOES HERE </a:t>
            </a:r>
          </a:p>
        </p:txBody>
      </p:sp>
      <p:sp>
        <p:nvSpPr>
          <p:cNvPr id="7" name="Header rule">
            <a:extLst>
              <a:ext uri="{FF2B5EF4-FFF2-40B4-BE49-F238E27FC236}">
                <a16:creationId xmlns:a16="http://schemas.microsoft.com/office/drawing/2014/main" id="{09B1960F-507A-E84C-8B64-1891B754A975}"/>
              </a:ext>
            </a:extLst>
          </p:cNvPr>
          <p:cNvSpPr/>
          <p:nvPr/>
        </p:nvSpPr>
        <p:spPr>
          <a:xfrm>
            <a:off x="640080" y="2468880"/>
            <a:ext cx="7772400" cy="36576"/>
          </a:xfrm>
          <a:prstGeom prst="rect">
            <a:avLst/>
          </a:prstGeom>
          <a:solidFill>
            <a:srgbClr val="2C75A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b="0" i="0" dirty="0">
              <a:latin typeface="Helvetica Regular" pitchFamily="2" charset="0"/>
            </a:endParaRPr>
          </a:p>
        </p:txBody>
      </p:sp>
      <p:graphicFrame>
        <p:nvGraphicFramePr>
          <p:cNvPr id="9" name="Table 8" hidden="1">
            <a:extLst>
              <a:ext uri="{FF2B5EF4-FFF2-40B4-BE49-F238E27FC236}">
                <a16:creationId xmlns:a16="http://schemas.microsoft.com/office/drawing/2014/main" id="{D23CA481-98CA-0745-833B-EFD0DBCDDA4E}"/>
              </a:ext>
            </a:extLst>
          </p:cNvPr>
          <p:cNvGraphicFramePr>
            <a:graphicFrameLocks noGrp="1"/>
          </p:cNvGraphicFramePr>
          <p:nvPr>
            <p:extLst>
              <p:ext uri="{D42A27DB-BD31-4B8C-83A1-F6EECF244321}">
                <p14:modId xmlns:p14="http://schemas.microsoft.com/office/powerpoint/2010/main" val="3279498072"/>
              </p:ext>
            </p:extLst>
          </p:nvPr>
        </p:nvGraphicFramePr>
        <p:xfrm>
          <a:off x="640080" y="1783080"/>
          <a:ext cx="7772400" cy="676656"/>
        </p:xfrm>
        <a:graphic>
          <a:graphicData uri="http://schemas.openxmlformats.org/drawingml/2006/table">
            <a:tbl>
              <a:tblPr firstRow="1" bandRow="1">
                <a:tableStyleId>{5C22544A-7EE6-4342-B048-85BDC9FD1C3A}</a:tableStyleId>
              </a:tblPr>
              <a:tblGrid>
                <a:gridCol w="7772400">
                  <a:extLst>
                    <a:ext uri="{9D8B030D-6E8A-4147-A177-3AD203B41FA5}">
                      <a16:colId xmlns:a16="http://schemas.microsoft.com/office/drawing/2014/main" val="4064186770"/>
                    </a:ext>
                  </a:extLst>
                </a:gridCol>
              </a:tblGrid>
              <a:tr h="550949">
                <a:tc>
                  <a:txBody>
                    <a:bodyPr/>
                    <a:lstStyle/>
                    <a:p>
                      <a:pPr>
                        <a:lnSpc>
                          <a:spcPct val="100000"/>
                        </a:lnSpc>
                      </a:pPr>
                      <a:r>
                        <a:rPr lang="en-US" sz="3600" b="1" dirty="0">
                          <a:ln>
                            <a:noFill/>
                          </a:ln>
                          <a:solidFill>
                            <a:srgbClr val="58595B"/>
                          </a:solidFill>
                          <a:latin typeface="Helvetica" pitchFamily="2" charset="0"/>
                          <a:cs typeface="Arial" panose="020B0604020202020204" pitchFamily="34" charset="0"/>
                        </a:rPr>
                        <a:t>Thank You</a:t>
                      </a:r>
                      <a:endParaRPr lang="en-US" sz="3600" dirty="0">
                        <a:ln>
                          <a:noFill/>
                        </a:ln>
                      </a:endParaRPr>
                    </a:p>
                  </a:txBody>
                  <a:tcPr marL="45720" marT="91440" marB="36576">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graphicFrame>
        <p:nvGraphicFramePr>
          <p:cNvPr id="12" name="Table 11" hidden="1">
            <a:extLst>
              <a:ext uri="{FF2B5EF4-FFF2-40B4-BE49-F238E27FC236}">
                <a16:creationId xmlns:a16="http://schemas.microsoft.com/office/drawing/2014/main" id="{EF7DC21F-99F8-4F48-9203-63793CFF7D9C}"/>
              </a:ext>
            </a:extLst>
          </p:cNvPr>
          <p:cNvGraphicFramePr>
            <a:graphicFrameLocks noGrp="1"/>
          </p:cNvGraphicFramePr>
          <p:nvPr>
            <p:extLst>
              <p:ext uri="{D42A27DB-BD31-4B8C-83A1-F6EECF244321}">
                <p14:modId xmlns:p14="http://schemas.microsoft.com/office/powerpoint/2010/main" val="4083986431"/>
              </p:ext>
            </p:extLst>
          </p:nvPr>
        </p:nvGraphicFramePr>
        <p:xfrm>
          <a:off x="640080" y="1783080"/>
          <a:ext cx="7772400" cy="676656"/>
        </p:xfrm>
        <a:graphic>
          <a:graphicData uri="http://schemas.openxmlformats.org/drawingml/2006/table">
            <a:tbl>
              <a:tblPr firstRow="1" bandRow="1">
                <a:tableStyleId>{5C22544A-7EE6-4342-B048-85BDC9FD1C3A}</a:tableStyleId>
              </a:tblPr>
              <a:tblGrid>
                <a:gridCol w="7772400">
                  <a:extLst>
                    <a:ext uri="{9D8B030D-6E8A-4147-A177-3AD203B41FA5}">
                      <a16:colId xmlns:a16="http://schemas.microsoft.com/office/drawing/2014/main" val="4064186770"/>
                    </a:ext>
                  </a:extLst>
                </a:gridCol>
              </a:tblGrid>
              <a:tr h="550949">
                <a:tc>
                  <a:txBody>
                    <a:bodyPr/>
                    <a:lstStyle/>
                    <a:p>
                      <a:pPr>
                        <a:lnSpc>
                          <a:spcPct val="100000"/>
                        </a:lnSpc>
                      </a:pPr>
                      <a:r>
                        <a:rPr lang="en-US" sz="3600" b="1" dirty="0">
                          <a:ln>
                            <a:noFill/>
                          </a:ln>
                          <a:solidFill>
                            <a:srgbClr val="58595B"/>
                          </a:solidFill>
                          <a:latin typeface="Helvetica" pitchFamily="2" charset="0"/>
                          <a:cs typeface="Arial" panose="020B0604020202020204" pitchFamily="34" charset="0"/>
                        </a:rPr>
                        <a:t>Thank You</a:t>
                      </a:r>
                      <a:endParaRPr lang="en-US" sz="3600" dirty="0">
                        <a:ln>
                          <a:noFill/>
                        </a:ln>
                      </a:endParaRPr>
                    </a:p>
                  </a:txBody>
                  <a:tcPr marL="45720" marT="91440" marB="36576">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sp>
        <p:nvSpPr>
          <p:cNvPr id="14" name="Text Placeholder 7">
            <a:extLst>
              <a:ext uri="{FF2B5EF4-FFF2-40B4-BE49-F238E27FC236}">
                <a16:creationId xmlns:a16="http://schemas.microsoft.com/office/drawing/2014/main" id="{2FA6F6D3-C084-D543-B260-D6C73FE285CF}"/>
              </a:ext>
            </a:extLst>
          </p:cNvPr>
          <p:cNvSpPr>
            <a:spLocks noGrp="1"/>
          </p:cNvSpPr>
          <p:nvPr>
            <p:ph type="body" sz="quarter" idx="31" hasCustomPrompt="1"/>
          </p:nvPr>
        </p:nvSpPr>
        <p:spPr>
          <a:xfrm>
            <a:off x="640080" y="1897130"/>
            <a:ext cx="7772400" cy="498598"/>
          </a:xfrm>
          <a:prstGeom prst="rect">
            <a:avLst/>
          </a:prstGeom>
        </p:spPr>
        <p:txBody>
          <a:bodyPr wrap="square" anchor="ctr" anchorCtr="0">
            <a:spAutoFit/>
          </a:bodyPr>
          <a:lstStyle>
            <a:lvl1pPr marL="0" indent="0">
              <a:buNone/>
              <a:defRPr sz="3600" b="1">
                <a:latin typeface="+mj-lt"/>
              </a:defRPr>
            </a:lvl1pPr>
            <a:lvl2pPr marL="0" indent="0">
              <a:buFont typeface="Arial" panose="020B0604020202020204" pitchFamily="34" charset="0"/>
              <a:buNone/>
              <a:defRPr sz="3600" b="1">
                <a:latin typeface="+mj-lt"/>
              </a:defRPr>
            </a:lvl2pPr>
            <a:lvl3pPr marL="363474" indent="0">
              <a:buNone/>
              <a:defRPr sz="3600" b="1">
                <a:latin typeface="+mj-lt"/>
              </a:defRPr>
            </a:lvl3pPr>
            <a:lvl4pPr marL="0" indent="0">
              <a:buNone/>
              <a:defRPr sz="3600" b="1">
                <a:latin typeface="+mj-lt"/>
              </a:defRPr>
            </a:lvl4pPr>
            <a:lvl5pPr marL="0" indent="0">
              <a:buNone/>
              <a:defRPr sz="3600" b="1">
                <a:latin typeface="+mj-lt"/>
              </a:defRPr>
            </a:lvl5pPr>
          </a:lstStyle>
          <a:p>
            <a:pPr lvl="0"/>
            <a:r>
              <a:rPr lang="en-US"/>
              <a:t>Section Divider</a:t>
            </a:r>
            <a:endParaRPr lang="en-US" dirty="0"/>
          </a:p>
        </p:txBody>
      </p:sp>
    </p:spTree>
    <p:extLst>
      <p:ext uri="{BB962C8B-B14F-4D97-AF65-F5344CB8AC3E}">
        <p14:creationId xmlns:p14="http://schemas.microsoft.com/office/powerpoint/2010/main" val="2156785673"/>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tatement w/dark background">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7C5EC3F5-808B-184C-A89B-4B25F801B6AC}"/>
              </a:ext>
            </a:extLst>
          </p:cNvPr>
          <p:cNvSpPr>
            <a:spLocks noGrp="1"/>
          </p:cNvSpPr>
          <p:nvPr>
            <p:ph type="body" sz="quarter" idx="21" hasCustomPrompt="1"/>
          </p:nvPr>
        </p:nvSpPr>
        <p:spPr>
          <a:xfrm>
            <a:off x="1371600" y="1407743"/>
            <a:ext cx="6400800" cy="1665071"/>
          </a:xfrm>
          <a:prstGeom prst="rect">
            <a:avLst/>
          </a:prstGeom>
        </p:spPr>
        <p:txBody>
          <a:bodyPr lIns="0" tIns="0" rIns="0" bIns="0" anchor="ctr" anchorCtr="0">
            <a:spAutoFit/>
          </a:bodyPr>
          <a:lstStyle>
            <a:lvl1pPr marL="0" indent="0" algn="ctr">
              <a:buNone/>
              <a:defRPr sz="4000">
                <a:solidFill>
                  <a:schemeClr val="bg1"/>
                </a:solidFill>
              </a:defRPr>
            </a:lvl1pPr>
            <a:lvl2pPr marL="274320" indent="0" algn="ctr">
              <a:buNone/>
              <a:defRPr sz="4000">
                <a:solidFill>
                  <a:srgbClr val="2774AE"/>
                </a:solidFill>
              </a:defRPr>
            </a:lvl2pPr>
            <a:lvl3pPr marL="548640" indent="0" algn="ctr">
              <a:buNone/>
              <a:defRPr sz="4000">
                <a:solidFill>
                  <a:srgbClr val="2774AE"/>
                </a:solidFill>
              </a:defRPr>
            </a:lvl3pPr>
            <a:lvl4pPr marL="822960" indent="0" algn="ctr">
              <a:buNone/>
              <a:defRPr sz="4000">
                <a:solidFill>
                  <a:srgbClr val="2774AE"/>
                </a:solidFill>
              </a:defRPr>
            </a:lvl4pPr>
            <a:lvl5pPr marL="1097280" indent="0" algn="ctr">
              <a:buNone/>
              <a:defRPr sz="4000">
                <a:solidFill>
                  <a:srgbClr val="2774AE"/>
                </a:solidFill>
              </a:defRPr>
            </a:lvl5pPr>
          </a:lstStyle>
          <a:p>
            <a:pPr lvl="0"/>
            <a:r>
              <a:rPr lang="en-US" dirty="0"/>
              <a:t>Lorem ipsum dolor sit </a:t>
            </a:r>
            <a:r>
              <a:rPr lang="en-US" dirty="0" err="1"/>
              <a:t>amet</a:t>
            </a:r>
            <a:r>
              <a:rPr lang="en-US" dirty="0"/>
              <a:t> ex </a:t>
            </a:r>
            <a:r>
              <a:rPr lang="en-US" dirty="0" err="1"/>
              <a:t>eum</a:t>
            </a:r>
            <a:r>
              <a:rPr lang="en-US" dirty="0"/>
              <a:t> </a:t>
            </a:r>
            <a:r>
              <a:rPr lang="en-US" dirty="0" err="1"/>
              <a:t>reque</a:t>
            </a:r>
            <a:r>
              <a:rPr lang="en-US" dirty="0"/>
              <a:t> </a:t>
            </a:r>
            <a:r>
              <a:rPr lang="en-US" dirty="0" err="1"/>
              <a:t>graece</a:t>
            </a:r>
            <a:r>
              <a:rPr lang="en-US" dirty="0"/>
              <a:t> </a:t>
            </a:r>
            <a:r>
              <a:rPr lang="en-US" dirty="0" err="1"/>
              <a:t>nam</a:t>
            </a:r>
            <a:r>
              <a:rPr lang="en-US" dirty="0"/>
              <a:t> </a:t>
            </a:r>
            <a:r>
              <a:rPr lang="en-US" dirty="0" err="1"/>
              <a:t>harum</a:t>
            </a:r>
            <a:r>
              <a:rPr lang="en-US" dirty="0"/>
              <a:t> </a:t>
            </a:r>
            <a:r>
              <a:rPr lang="en-US" dirty="0" err="1"/>
              <a:t>vonsequat</a:t>
            </a:r>
            <a:endParaRPr lang="en-US" dirty="0"/>
          </a:p>
        </p:txBody>
      </p:sp>
    </p:spTree>
    <p:extLst>
      <p:ext uri="{BB962C8B-B14F-4D97-AF65-F5344CB8AC3E}">
        <p14:creationId xmlns:p14="http://schemas.microsoft.com/office/powerpoint/2010/main" val="2898377615"/>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Header w/copy">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097280" y="1554480"/>
            <a:ext cx="6858000" cy="582788"/>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097280" y="1188720"/>
            <a:ext cx="6858000" cy="215444"/>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SUBHEAD</a:t>
            </a:r>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3" name="Title 2">
            <a:extLst>
              <a:ext uri="{FF2B5EF4-FFF2-40B4-BE49-F238E27FC236}">
                <a16:creationId xmlns:a16="http://schemas.microsoft.com/office/drawing/2014/main" id="{8B117F2E-F782-844A-A783-F9F40B77A93D}"/>
              </a:ext>
            </a:extLst>
          </p:cNvPr>
          <p:cNvSpPr>
            <a:spLocks noGrp="1"/>
          </p:cNvSpPr>
          <p:nvPr>
            <p:ph type="title" hasCustomPrompt="1"/>
          </p:nvPr>
        </p:nvSpPr>
        <p:spPr>
          <a:xfrm>
            <a:off x="640077" y="367401"/>
            <a:ext cx="7772400" cy="389979"/>
          </a:xfrm>
        </p:spPr>
        <p:txBody>
          <a:bodyPr anchor="b" anchorCtr="0"/>
          <a:lstStyle/>
          <a:p>
            <a:r>
              <a:rPr lang="en-US" dirty="0"/>
              <a:t>Header w/copy</a:t>
            </a:r>
          </a:p>
        </p:txBody>
      </p:sp>
    </p:spTree>
    <p:extLst>
      <p:ext uri="{BB962C8B-B14F-4D97-AF65-F5344CB8AC3E}">
        <p14:creationId xmlns:p14="http://schemas.microsoft.com/office/powerpoint/2010/main" val="4147832771"/>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Header w/bullets">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097280" y="1554480"/>
            <a:ext cx="6858000" cy="582788"/>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097280" y="1188720"/>
            <a:ext cx="6858000" cy="215444"/>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SUBHEAD</a:t>
            </a:r>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4" name="Title 3">
            <a:extLst>
              <a:ext uri="{FF2B5EF4-FFF2-40B4-BE49-F238E27FC236}">
                <a16:creationId xmlns:a16="http://schemas.microsoft.com/office/drawing/2014/main" id="{34576D38-1D07-4944-9AE7-710415891258}"/>
              </a:ext>
            </a:extLst>
          </p:cNvPr>
          <p:cNvSpPr>
            <a:spLocks noGrp="1"/>
          </p:cNvSpPr>
          <p:nvPr>
            <p:ph type="title" hasCustomPrompt="1"/>
          </p:nvPr>
        </p:nvSpPr>
        <p:spPr/>
        <p:txBody>
          <a:bodyPr/>
          <a:lstStyle/>
          <a:p>
            <a:r>
              <a:rPr lang="en-US" dirty="0"/>
              <a:t>Header w/copy and bullets</a:t>
            </a:r>
          </a:p>
        </p:txBody>
      </p:sp>
      <p:sp>
        <p:nvSpPr>
          <p:cNvPr id="5" name="Text Placeholder 4">
            <a:extLst>
              <a:ext uri="{FF2B5EF4-FFF2-40B4-BE49-F238E27FC236}">
                <a16:creationId xmlns:a16="http://schemas.microsoft.com/office/drawing/2014/main" id="{FEB3799F-3DE7-0C45-B34C-091D879B69B2}"/>
              </a:ext>
            </a:extLst>
          </p:cNvPr>
          <p:cNvSpPr>
            <a:spLocks noGrp="1"/>
          </p:cNvSpPr>
          <p:nvPr>
            <p:ph type="body" sz="quarter" idx="21" hasCustomPrompt="1"/>
          </p:nvPr>
        </p:nvSpPr>
        <p:spPr>
          <a:xfrm>
            <a:off x="1097281" y="2286000"/>
            <a:ext cx="6858000" cy="388889"/>
          </a:xfrm>
        </p:spPr>
        <p:txBody>
          <a:bodyPr lIns="365760">
            <a:spAutoFit/>
          </a:bodyPr>
          <a:lstStyle>
            <a:lvl1pPr>
              <a:defRPr/>
            </a:lvl1pPr>
          </a:lstStyle>
          <a:p>
            <a:pPr lvl="0"/>
            <a:r>
              <a:rPr lang="en-US" dirty="0"/>
              <a:t>Most bulleted slides should have no more than 5 bullets with only about 5-6 words per bullet.</a:t>
            </a:r>
          </a:p>
        </p:txBody>
      </p:sp>
    </p:spTree>
    <p:extLst>
      <p:ext uri="{BB962C8B-B14F-4D97-AF65-F5344CB8AC3E}">
        <p14:creationId xmlns:p14="http://schemas.microsoft.com/office/powerpoint/2010/main" val="3105351815"/>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Header w/two columns">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097280" y="1554480"/>
            <a:ext cx="3383280" cy="1205209"/>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097280" y="1188720"/>
            <a:ext cx="3383280" cy="215444"/>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Column One Subhead</a:t>
            </a:r>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5029200" y="1554480"/>
            <a:ext cx="3383280" cy="1205209"/>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5029200" y="1188720"/>
            <a:ext cx="3383280" cy="215444"/>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Column Two Subhead</a:t>
            </a:r>
          </a:p>
        </p:txBody>
      </p:sp>
      <p:sp>
        <p:nvSpPr>
          <p:cNvPr id="2" name="Title 1">
            <a:extLst>
              <a:ext uri="{FF2B5EF4-FFF2-40B4-BE49-F238E27FC236}">
                <a16:creationId xmlns:a16="http://schemas.microsoft.com/office/drawing/2014/main" id="{B3E3FFDB-27DF-174A-9ED2-F20F22E29A5C}"/>
              </a:ext>
            </a:extLst>
          </p:cNvPr>
          <p:cNvSpPr>
            <a:spLocks noGrp="1"/>
          </p:cNvSpPr>
          <p:nvPr>
            <p:ph type="title" hasCustomPrompt="1"/>
          </p:nvPr>
        </p:nvSpPr>
        <p:spPr/>
        <p:txBody>
          <a:bodyPr/>
          <a:lstStyle/>
          <a:p>
            <a:r>
              <a:rPr lang="en-US" dirty="0"/>
              <a:t>Header w/two columns</a:t>
            </a:r>
          </a:p>
        </p:txBody>
      </p:sp>
    </p:spTree>
    <p:extLst>
      <p:ext uri="{BB962C8B-B14F-4D97-AF65-F5344CB8AC3E}">
        <p14:creationId xmlns:p14="http://schemas.microsoft.com/office/powerpoint/2010/main" val="802737949"/>
      </p:ext>
    </p:extLst>
  </p:cSld>
  <p:clrMapOvr>
    <a:masterClrMapping/>
  </p:clrMapOvr>
  <p:extLst>
    <p:ext uri="{DCECCB84-F9BA-43D5-87BE-67443E8EF086}">
      <p15:sldGuideLst xmlns:p15="http://schemas.microsoft.com/office/powerpoint/2012/main">
        <p15:guide id="1" pos="2880">
          <p15:clr>
            <a:srgbClr val="FBAE40"/>
          </p15:clr>
        </p15:guide>
        <p15:guide id="2" pos="309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Header w/table">
    <p:spTree>
      <p:nvGrpSpPr>
        <p:cNvPr id="1" name=""/>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3" name="Title 2">
            <a:extLst>
              <a:ext uri="{FF2B5EF4-FFF2-40B4-BE49-F238E27FC236}">
                <a16:creationId xmlns:a16="http://schemas.microsoft.com/office/drawing/2014/main" id="{3BE623E0-A664-AE40-BA0B-DD28927DB98C}"/>
              </a:ext>
            </a:extLst>
          </p:cNvPr>
          <p:cNvSpPr>
            <a:spLocks noGrp="1"/>
          </p:cNvSpPr>
          <p:nvPr>
            <p:ph type="title" hasCustomPrompt="1"/>
          </p:nvPr>
        </p:nvSpPr>
        <p:spPr/>
        <p:txBody>
          <a:bodyPr/>
          <a:lstStyle/>
          <a:p>
            <a:r>
              <a:rPr lang="en-US" dirty="0"/>
              <a:t>Header w/table</a:t>
            </a:r>
          </a:p>
        </p:txBody>
      </p:sp>
      <p:sp>
        <p:nvSpPr>
          <p:cNvPr id="4" name="Table Placeholder 3">
            <a:extLst>
              <a:ext uri="{FF2B5EF4-FFF2-40B4-BE49-F238E27FC236}">
                <a16:creationId xmlns:a16="http://schemas.microsoft.com/office/drawing/2014/main" id="{DC239404-90E7-C24E-AFE4-2269257F0B4F}"/>
              </a:ext>
            </a:extLst>
          </p:cNvPr>
          <p:cNvSpPr>
            <a:spLocks noGrp="1"/>
          </p:cNvSpPr>
          <p:nvPr>
            <p:ph type="tbl" sz="quarter" idx="20"/>
          </p:nvPr>
        </p:nvSpPr>
        <p:spPr>
          <a:xfrm>
            <a:off x="1097280" y="1188720"/>
            <a:ext cx="6400800" cy="3108960"/>
          </a:xfrm>
          <a:prstGeom prst="rect">
            <a:avLst/>
          </a:prstGeom>
          <a:solidFill>
            <a:srgbClr val="DBE7F5"/>
          </a:solidFill>
        </p:spPr>
        <p:txBody>
          <a:bodyPr anchor="t" anchorCtr="1"/>
          <a:lstStyle>
            <a:lvl1pPr marL="0" indent="0" algn="ctr">
              <a:buNone/>
              <a:defRPr>
                <a:solidFill>
                  <a:srgbClr val="898989"/>
                </a:solidFill>
              </a:defRPr>
            </a:lvl1pPr>
          </a:lstStyle>
          <a:p>
            <a:r>
              <a:rPr lang="en-US"/>
              <a:t>Click icon to add table</a:t>
            </a:r>
            <a:endParaRPr lang="en-US" dirty="0"/>
          </a:p>
        </p:txBody>
      </p:sp>
      <p:sp>
        <p:nvSpPr>
          <p:cNvPr id="7" name="Text Placeholder 3">
            <a:extLst>
              <a:ext uri="{FF2B5EF4-FFF2-40B4-BE49-F238E27FC236}">
                <a16:creationId xmlns:a16="http://schemas.microsoft.com/office/drawing/2014/main" id="{333AD3F6-9F07-D947-93D3-62C883A521CD}"/>
              </a:ext>
            </a:extLst>
          </p:cNvPr>
          <p:cNvSpPr>
            <a:spLocks noGrp="1"/>
          </p:cNvSpPr>
          <p:nvPr>
            <p:ph type="body" sz="quarter" idx="12" hasCustomPrompt="1"/>
          </p:nvPr>
        </p:nvSpPr>
        <p:spPr>
          <a:xfrm>
            <a:off x="7739809" y="1188720"/>
            <a:ext cx="946991" cy="1354217"/>
          </a:xfrm>
          <a:prstGeom prst="rect">
            <a:avLst/>
          </a:prstGeom>
        </p:spPr>
        <p:txBody>
          <a:bodyPr wrap="square" lIns="0">
            <a:spAutoFit/>
          </a:bodyPr>
          <a:lstStyle>
            <a:lvl1pPr marL="0" indent="0" algn="l">
              <a:lnSpc>
                <a:spcPct val="100000"/>
              </a:lnSpc>
              <a:buNone/>
              <a:defRPr sz="800" b="0">
                <a:solidFill>
                  <a:srgbClr val="FC28FC"/>
                </a:solidFill>
              </a:defRPr>
            </a:lvl1pPr>
            <a:lvl2pPr marL="342900" indent="0">
              <a:buNone/>
              <a:defRPr>
                <a:solidFill>
                  <a:srgbClr val="FF0000"/>
                </a:solidFill>
              </a:defRPr>
            </a:lvl2pPr>
            <a:lvl3pPr marL="685800" indent="0">
              <a:buNone/>
              <a:defRPr>
                <a:solidFill>
                  <a:srgbClr val="FF0000"/>
                </a:solidFill>
              </a:defRPr>
            </a:lvl3pPr>
            <a:lvl4pPr marL="1028700" indent="0">
              <a:buNone/>
              <a:defRPr>
                <a:solidFill>
                  <a:srgbClr val="FF0000"/>
                </a:solidFill>
              </a:defRPr>
            </a:lvl4pPr>
            <a:lvl5pPr marL="1371600" indent="0">
              <a:buNone/>
              <a:defRPr>
                <a:solidFill>
                  <a:srgbClr val="FF0000"/>
                </a:solidFill>
              </a:defRPr>
            </a:lvl5pPr>
          </a:lstStyle>
          <a:p>
            <a:pPr lvl="0"/>
            <a:r>
              <a:rPr lang="en-US" dirty="0"/>
              <a:t>Input data using the custom table. If you’re not sure you’ll need this table, we recommend HIDING the slide temporarily instead of deleting it. Once deleted, the custom table can be recovered from the master source file. </a:t>
            </a:r>
          </a:p>
        </p:txBody>
      </p:sp>
    </p:spTree>
    <p:extLst>
      <p:ext uri="{BB962C8B-B14F-4D97-AF65-F5344CB8AC3E}">
        <p14:creationId xmlns:p14="http://schemas.microsoft.com/office/powerpoint/2010/main" val="253984225"/>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eader w/one image on Left">
    <p:spTree>
      <p:nvGrpSpPr>
        <p:cNvPr id="1" name=""/>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4572000" y="1554480"/>
            <a:ext cx="3840478" cy="1205209"/>
          </a:xfrm>
          <a:prstGeom prst="rect">
            <a:avLst/>
          </a:prstGeom>
        </p:spPr>
        <p:txBody>
          <a:bodyPr lIns="36576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4571999" y="1188720"/>
            <a:ext cx="3840479" cy="215444"/>
          </a:xfrm>
          <a:prstGeom prst="rect">
            <a:avLst/>
          </a:prstGeom>
        </p:spPr>
        <p:txBody>
          <a:bodyPr lIns="365760" rIns="0">
            <a:spAutoFit/>
          </a:bodyPr>
          <a:lstStyle>
            <a:lvl1pPr marL="0" indent="0">
              <a:lnSpc>
                <a:spcPct val="100000"/>
              </a:lnSpc>
              <a:buFontTx/>
              <a:buNone/>
              <a:defRPr b="1" i="0" cap="all" baseline="0">
                <a:latin typeface="Helvetica" pitchFamily="2" charset="0"/>
              </a:defRPr>
            </a:lvl1pPr>
          </a:lstStyle>
          <a:p>
            <a:pPr lvl="0"/>
            <a:r>
              <a:rPr lang="en-US" dirty="0"/>
              <a:t>SUBHEAD</a:t>
            </a:r>
          </a:p>
        </p:txBody>
      </p:sp>
      <p:sp>
        <p:nvSpPr>
          <p:cNvPr id="3" name="Picture Placeholder 2">
            <a:extLst>
              <a:ext uri="{FF2B5EF4-FFF2-40B4-BE49-F238E27FC236}">
                <a16:creationId xmlns:a16="http://schemas.microsoft.com/office/drawing/2014/main" id="{3567B317-BBC9-8047-B52F-0FE9612A42BF}"/>
              </a:ext>
            </a:extLst>
          </p:cNvPr>
          <p:cNvSpPr>
            <a:spLocks noGrp="1"/>
          </p:cNvSpPr>
          <p:nvPr>
            <p:ph type="pic" sz="quarter" idx="22"/>
          </p:nvPr>
        </p:nvSpPr>
        <p:spPr>
          <a:xfrm>
            <a:off x="640080" y="1188720"/>
            <a:ext cx="3931920" cy="3291840"/>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E9E129D3-DC40-9145-85FB-07D3D32FEFDC}"/>
              </a:ext>
            </a:extLst>
          </p:cNvPr>
          <p:cNvSpPr>
            <a:spLocks noGrp="1"/>
          </p:cNvSpPr>
          <p:nvPr>
            <p:ph type="title" hasCustomPrompt="1"/>
          </p:nvPr>
        </p:nvSpPr>
        <p:spPr/>
        <p:txBody>
          <a:bodyPr/>
          <a:lstStyle/>
          <a:p>
            <a:r>
              <a:rPr lang="en-US" dirty="0"/>
              <a:t>Header w/one image on left</a:t>
            </a:r>
          </a:p>
        </p:txBody>
      </p:sp>
    </p:spTree>
    <p:extLst>
      <p:ext uri="{BB962C8B-B14F-4D97-AF65-F5344CB8AC3E}">
        <p14:creationId xmlns:p14="http://schemas.microsoft.com/office/powerpoint/2010/main" val="3822431351"/>
      </p:ext>
    </p:extLst>
  </p:cSld>
  <p:clrMapOvr>
    <a:masterClrMapping/>
  </p:clrMapOvr>
  <p:extLst>
    <p:ext uri="{DCECCB84-F9BA-43D5-87BE-67443E8EF086}">
      <p15:sldGuideLst xmlns:p15="http://schemas.microsoft.com/office/powerpoint/2012/main">
        <p15:guide id="1" pos="2880">
          <p15:clr>
            <a:srgbClr val="FBAE40"/>
          </p15:clr>
        </p15:guide>
        <p15:guide id="2" pos="31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er w/one image on Right">
    <p:spTree>
      <p:nvGrpSpPr>
        <p:cNvPr id="1" name=""/>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640079" y="1554480"/>
            <a:ext cx="3840480" cy="1205209"/>
          </a:xfrm>
          <a:prstGeom prst="rect">
            <a:avLst/>
          </a:prstGeom>
        </p:spPr>
        <p:txBody>
          <a:bodyPr lIns="0" rIns="36576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640080" y="1188720"/>
            <a:ext cx="3840479" cy="219456"/>
          </a:xfrm>
          <a:prstGeom prst="rect">
            <a:avLst/>
          </a:prstGeom>
        </p:spPr>
        <p:txBody>
          <a:bodyPr lIns="0" rIns="365760"/>
          <a:lstStyle>
            <a:lvl1pPr marL="0" indent="0">
              <a:lnSpc>
                <a:spcPct val="100000"/>
              </a:lnSpc>
              <a:buFontTx/>
              <a:buNone/>
              <a:defRPr b="1" i="0" cap="all" baseline="0">
                <a:latin typeface="Helvetica" pitchFamily="2" charset="0"/>
              </a:defRPr>
            </a:lvl1pPr>
          </a:lstStyle>
          <a:p>
            <a:pPr lvl="0"/>
            <a:r>
              <a:rPr lang="en-US" dirty="0"/>
              <a:t>SUBHEAD</a:t>
            </a:r>
          </a:p>
        </p:txBody>
      </p:sp>
      <p:sp>
        <p:nvSpPr>
          <p:cNvPr id="3" name="Picture Placeholder 2">
            <a:extLst>
              <a:ext uri="{FF2B5EF4-FFF2-40B4-BE49-F238E27FC236}">
                <a16:creationId xmlns:a16="http://schemas.microsoft.com/office/drawing/2014/main" id="{3567B317-BBC9-8047-B52F-0FE9612A42BF}"/>
              </a:ext>
            </a:extLst>
          </p:cNvPr>
          <p:cNvSpPr>
            <a:spLocks noGrp="1"/>
          </p:cNvSpPr>
          <p:nvPr>
            <p:ph type="pic" sz="quarter" idx="22"/>
          </p:nvPr>
        </p:nvSpPr>
        <p:spPr>
          <a:xfrm>
            <a:off x="4480559" y="1188720"/>
            <a:ext cx="3931920" cy="3291840"/>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E9E129D3-DC40-9145-85FB-07D3D32FEFDC}"/>
              </a:ext>
            </a:extLst>
          </p:cNvPr>
          <p:cNvSpPr>
            <a:spLocks noGrp="1"/>
          </p:cNvSpPr>
          <p:nvPr>
            <p:ph type="title" hasCustomPrompt="1"/>
          </p:nvPr>
        </p:nvSpPr>
        <p:spPr/>
        <p:txBody>
          <a:bodyPr/>
          <a:lstStyle/>
          <a:p>
            <a:r>
              <a:rPr lang="en-US" dirty="0"/>
              <a:t>Header w/one image on right</a:t>
            </a:r>
          </a:p>
        </p:txBody>
      </p:sp>
    </p:spTree>
    <p:extLst>
      <p:ext uri="{BB962C8B-B14F-4D97-AF65-F5344CB8AC3E}">
        <p14:creationId xmlns:p14="http://schemas.microsoft.com/office/powerpoint/2010/main" val="4072429056"/>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Header w/two images">
    <p:spTree>
      <p:nvGrpSpPr>
        <p:cNvPr id="1" name=""/>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639952" y="1188720"/>
            <a:ext cx="3749039" cy="2057400"/>
          </a:xfrm>
          <a:prstGeom prst="rect">
            <a:avLst/>
          </a:prstGeom>
          <a:solidFill>
            <a:srgbClr val="DBE7F5"/>
          </a:solidFill>
        </p:spPr>
        <p:txBody>
          <a:bodyPr wrap="none"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2" name="Text Placeholder 19">
            <a:extLst>
              <a:ext uri="{FF2B5EF4-FFF2-40B4-BE49-F238E27FC236}">
                <a16:creationId xmlns:a16="http://schemas.microsoft.com/office/drawing/2014/main" id="{1F4621DD-0EC3-7B40-9C5B-544E9945AB7E}"/>
              </a:ext>
            </a:extLst>
          </p:cNvPr>
          <p:cNvSpPr>
            <a:spLocks noGrp="1"/>
          </p:cNvSpPr>
          <p:nvPr>
            <p:ph type="body" sz="quarter" idx="28" hasCustomPrompt="1"/>
          </p:nvPr>
        </p:nvSpPr>
        <p:spPr>
          <a:xfrm>
            <a:off x="640080" y="3291840"/>
            <a:ext cx="3749039" cy="822960"/>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
        <p:nvSpPr>
          <p:cNvPr id="2" name="Title 1">
            <a:extLst>
              <a:ext uri="{FF2B5EF4-FFF2-40B4-BE49-F238E27FC236}">
                <a16:creationId xmlns:a16="http://schemas.microsoft.com/office/drawing/2014/main" id="{83A7ADB9-B0E1-624C-B3FB-2E094D93977F}"/>
              </a:ext>
            </a:extLst>
          </p:cNvPr>
          <p:cNvSpPr>
            <a:spLocks noGrp="1"/>
          </p:cNvSpPr>
          <p:nvPr>
            <p:ph type="title" hasCustomPrompt="1"/>
          </p:nvPr>
        </p:nvSpPr>
        <p:spPr/>
        <p:txBody>
          <a:bodyPr/>
          <a:lstStyle/>
          <a:p>
            <a:r>
              <a:rPr lang="en-US" dirty="0"/>
              <a:t>Header w/two images</a:t>
            </a:r>
          </a:p>
        </p:txBody>
      </p:sp>
      <p:sp>
        <p:nvSpPr>
          <p:cNvPr id="13" name="Picture Placeholder 2">
            <a:extLst>
              <a:ext uri="{FF2B5EF4-FFF2-40B4-BE49-F238E27FC236}">
                <a16:creationId xmlns:a16="http://schemas.microsoft.com/office/drawing/2014/main" id="{9C652879-E485-9847-B5DA-F17C66D89A13}"/>
              </a:ext>
            </a:extLst>
          </p:cNvPr>
          <p:cNvSpPr>
            <a:spLocks noGrp="1"/>
          </p:cNvSpPr>
          <p:nvPr>
            <p:ph type="pic" sz="quarter" idx="29"/>
          </p:nvPr>
        </p:nvSpPr>
        <p:spPr>
          <a:xfrm>
            <a:off x="4663440" y="1188720"/>
            <a:ext cx="3749039" cy="2057400"/>
          </a:xfrm>
          <a:prstGeom prst="rect">
            <a:avLst/>
          </a:prstGeom>
          <a:solidFill>
            <a:srgbClr val="DBE7F5"/>
          </a:solidFill>
        </p:spPr>
        <p:txBody>
          <a:bodyPr wrap="none"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4" name="Text Placeholder 19">
            <a:extLst>
              <a:ext uri="{FF2B5EF4-FFF2-40B4-BE49-F238E27FC236}">
                <a16:creationId xmlns:a16="http://schemas.microsoft.com/office/drawing/2014/main" id="{3075D6A2-6D65-FC47-AC64-35561CC02CFD}"/>
              </a:ext>
            </a:extLst>
          </p:cNvPr>
          <p:cNvSpPr>
            <a:spLocks noGrp="1"/>
          </p:cNvSpPr>
          <p:nvPr>
            <p:ph type="body" sz="quarter" idx="30" hasCustomPrompt="1"/>
          </p:nvPr>
        </p:nvSpPr>
        <p:spPr>
          <a:xfrm>
            <a:off x="4663440" y="3291840"/>
            <a:ext cx="3749039" cy="822960"/>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Tree>
    <p:extLst>
      <p:ext uri="{BB962C8B-B14F-4D97-AF65-F5344CB8AC3E}">
        <p14:creationId xmlns:p14="http://schemas.microsoft.com/office/powerpoint/2010/main" val="1883725414"/>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Brand logo">
            <a:extLst>
              <a:ext uri="{FF2B5EF4-FFF2-40B4-BE49-F238E27FC236}">
                <a16:creationId xmlns:a16="http://schemas.microsoft.com/office/drawing/2014/main" id="{B905BEBE-FC81-0D47-9AF4-9E365522863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42900" y="4616606"/>
            <a:ext cx="1372689" cy="265966"/>
          </a:xfrm>
          <a:prstGeom prst="rect">
            <a:avLst/>
          </a:prstGeom>
        </p:spPr>
      </p:pic>
      <p:sp>
        <p:nvSpPr>
          <p:cNvPr id="17" name="Header rule">
            <a:extLst>
              <a:ext uri="{FF2B5EF4-FFF2-40B4-BE49-F238E27FC236}">
                <a16:creationId xmlns:a16="http://schemas.microsoft.com/office/drawing/2014/main" id="{98E6E0B5-9270-574F-A10E-09DA8982DB02}"/>
              </a:ext>
            </a:extLst>
          </p:cNvPr>
          <p:cNvSpPr/>
          <p:nvPr/>
        </p:nvSpPr>
        <p:spPr>
          <a:xfrm>
            <a:off x="640080" y="821642"/>
            <a:ext cx="7772400" cy="36576"/>
          </a:xfrm>
          <a:prstGeom prst="rect">
            <a:avLst/>
          </a:prstGeom>
          <a:solidFill>
            <a:srgbClr val="2774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b="0" i="0" dirty="0">
              <a:latin typeface="Helvetica Regular" pitchFamily="2" charset="0"/>
            </a:endParaRPr>
          </a:p>
        </p:txBody>
      </p:sp>
      <p:sp>
        <p:nvSpPr>
          <p:cNvPr id="22" name="Title Placeholder">
            <a:extLst>
              <a:ext uri="{FF2B5EF4-FFF2-40B4-BE49-F238E27FC236}">
                <a16:creationId xmlns:a16="http://schemas.microsoft.com/office/drawing/2014/main" id="{7143B24C-1C3A-8E4C-BD32-A8A3EF401E90}"/>
              </a:ext>
            </a:extLst>
          </p:cNvPr>
          <p:cNvSpPr>
            <a:spLocks noGrp="1"/>
          </p:cNvSpPr>
          <p:nvPr>
            <p:ph type="title"/>
          </p:nvPr>
        </p:nvSpPr>
        <p:spPr>
          <a:xfrm>
            <a:off x="640079" y="367401"/>
            <a:ext cx="7772400" cy="389979"/>
          </a:xfrm>
          <a:prstGeom prst="rect">
            <a:avLst/>
          </a:prstGeom>
        </p:spPr>
        <p:txBody>
          <a:bodyPr vert="horz" wrap="square" lIns="0" tIns="0" rIns="0" bIns="0" rtlCol="0" anchor="b" anchorCtr="0">
            <a:spAutoFit/>
          </a:bodyPr>
          <a:lstStyle/>
          <a:p>
            <a:r>
              <a:rPr lang="en-US" dirty="0"/>
              <a:t>Click to edit Master title</a:t>
            </a:r>
          </a:p>
        </p:txBody>
      </p:sp>
      <p:sp>
        <p:nvSpPr>
          <p:cNvPr id="27" name="Slide Number Placeholder">
            <a:extLst>
              <a:ext uri="{FF2B5EF4-FFF2-40B4-BE49-F238E27FC236}">
                <a16:creationId xmlns:a16="http://schemas.microsoft.com/office/drawing/2014/main" id="{BB99265C-2058-D148-A5A5-70540F68B968}"/>
              </a:ext>
            </a:extLst>
          </p:cNvPr>
          <p:cNvSpPr>
            <a:spLocks noGrp="1"/>
          </p:cNvSpPr>
          <p:nvPr>
            <p:ph type="sldNum" sz="quarter" idx="4"/>
          </p:nvPr>
        </p:nvSpPr>
        <p:spPr>
          <a:xfrm>
            <a:off x="8686800" y="4754880"/>
            <a:ext cx="457200" cy="365760"/>
          </a:xfrm>
          <a:prstGeom prst="rect">
            <a:avLst/>
          </a:prstGeom>
        </p:spPr>
        <p:txBody>
          <a:bodyPr vert="horz" wrap="square" lIns="0" tIns="0" rIns="0" bIns="256032" rtlCol="0" anchor="t" anchorCtr="0">
            <a:spAutoFit/>
          </a:bodyPr>
          <a:lstStyle>
            <a:lvl1pPr algn="l">
              <a:lnSpc>
                <a:spcPct val="100000"/>
              </a:lnSpc>
              <a:defRPr sz="800" b="0" i="0">
                <a:solidFill>
                  <a:srgbClr val="898989"/>
                </a:solidFill>
                <a:latin typeface="Helvetica Regular" pitchFamily="2" charset="0"/>
              </a:defRPr>
            </a:lvl1pPr>
          </a:lstStyle>
          <a:p>
            <a:fld id="{B6238B5B-F19C-E947-A0BC-87BD7983F871}" type="slidenum">
              <a:rPr lang="en-US" smtClean="0"/>
              <a:pPr/>
              <a:t>‹#›</a:t>
            </a:fld>
            <a:endParaRPr lang="en-US" dirty="0"/>
          </a:p>
        </p:txBody>
      </p:sp>
      <p:sp>
        <p:nvSpPr>
          <p:cNvPr id="4" name="Text Placeholder 3">
            <a:extLst>
              <a:ext uri="{FF2B5EF4-FFF2-40B4-BE49-F238E27FC236}">
                <a16:creationId xmlns:a16="http://schemas.microsoft.com/office/drawing/2014/main" id="{883B9C53-1485-764E-86F1-EF642FC86547}"/>
              </a:ext>
            </a:extLst>
          </p:cNvPr>
          <p:cNvSpPr>
            <a:spLocks noGrp="1"/>
          </p:cNvSpPr>
          <p:nvPr>
            <p:ph type="body" idx="1"/>
          </p:nvPr>
        </p:nvSpPr>
        <p:spPr>
          <a:xfrm>
            <a:off x="1097280" y="1188720"/>
            <a:ext cx="7315199" cy="1175771"/>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7186469"/>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8" r:id="rId13"/>
    <p:sldLayoutId id="2147483825" r:id="rId14"/>
    <p:sldLayoutId id="2147483826" r:id="rId15"/>
    <p:sldLayoutId id="2147483827" r:id="rId16"/>
    <p:sldLayoutId id="2147483829" r:id="rId17"/>
    <p:sldLayoutId id="2147483830" r:id="rId18"/>
    <p:sldLayoutId id="2147483831" r:id="rId19"/>
  </p:sldLayoutIdLst>
  <p:hf hdr="0" ftr="0"/>
  <p:txStyles>
    <p:titleStyle>
      <a:lvl1pPr algn="l" defTabSz="685800" rtl="0" eaLnBrk="1" latinLnBrk="0" hangingPunct="1">
        <a:lnSpc>
          <a:spcPct val="90000"/>
        </a:lnSpc>
        <a:spcBef>
          <a:spcPct val="0"/>
        </a:spcBef>
        <a:buNone/>
        <a:defRPr sz="2800" b="1" i="0" kern="1200" baseline="0">
          <a:solidFill>
            <a:srgbClr val="58595B"/>
          </a:solidFill>
          <a:latin typeface="Helvetica"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rgbClr val="58595B"/>
          </a:solidFill>
          <a:latin typeface="+mn-lt"/>
          <a:ea typeface="+mn-ea"/>
          <a:cs typeface="+mn-cs"/>
        </a:defRPr>
      </a:lvl1pPr>
      <a:lvl2pPr marL="44805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baseline="0">
          <a:solidFill>
            <a:srgbClr val="58595B"/>
          </a:solidFill>
          <a:latin typeface="+mn-lt"/>
          <a:ea typeface="+mn-ea"/>
          <a:cs typeface="+mn-cs"/>
        </a:defRPr>
      </a:lvl2pPr>
      <a:lvl3pPr marL="72237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3pPr>
      <a:lvl4pPr marL="99669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a:solidFill>
            <a:srgbClr val="58595B"/>
          </a:solidFill>
          <a:latin typeface="+mn-lt"/>
          <a:ea typeface="+mn-ea"/>
          <a:cs typeface="+mn-cs"/>
        </a:defRPr>
      </a:lvl4pPr>
      <a:lvl5pPr marL="127101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5pPr>
      <a:lvl6pPr marL="628650" indent="-651510" algn="l" defTabSz="685800" rtl="0" eaLnBrk="1" latinLnBrk="0" hangingPunct="1">
        <a:lnSpc>
          <a:spcPct val="90000"/>
        </a:lnSpc>
        <a:spcBef>
          <a:spcPts val="0"/>
        </a:spcBef>
        <a:spcAft>
          <a:spcPts val="600"/>
        </a:spcAft>
        <a:buFont typeface="Arial" panose="020B0604020202020204" pitchFamily="34" charset="0"/>
        <a:buNone/>
        <a:defRPr sz="100" kern="1200">
          <a:solidFill>
            <a:schemeClr val="tx1"/>
          </a:solidFill>
          <a:latin typeface="+mn-lt"/>
          <a:ea typeface="+mn-ea"/>
          <a:cs typeface="+mn-cs"/>
        </a:defRPr>
      </a:lvl6pPr>
      <a:lvl7pPr marL="557784" indent="-194310" algn="l" defTabSz="685800" rtl="0" eaLnBrk="1" latinLnBrk="0" hangingPunct="1">
        <a:lnSpc>
          <a:spcPct val="90000"/>
        </a:lnSpc>
        <a:spcBef>
          <a:spcPts val="0"/>
        </a:spcBef>
        <a:spcAft>
          <a:spcPts val="600"/>
        </a:spcAft>
        <a:buFont typeface="Arial" panose="020B0604020202020204" pitchFamily="34" charset="0"/>
        <a:buChar char="•"/>
        <a:defRPr sz="5400" kern="1200">
          <a:solidFill>
            <a:schemeClr val="tx1"/>
          </a:solidFill>
          <a:latin typeface="+mn-lt"/>
          <a:ea typeface="+mn-ea"/>
          <a:cs typeface="+mn-cs"/>
        </a:defRPr>
      </a:lvl7pPr>
      <a:lvl8pPr marL="274320" indent="-171450" algn="l" defTabSz="685800" rtl="0" eaLnBrk="1" latinLnBrk="0" hangingPunct="1">
        <a:lnSpc>
          <a:spcPct val="90000"/>
        </a:lnSpc>
        <a:spcBef>
          <a:spcPts val="0"/>
        </a:spcBef>
        <a:spcAft>
          <a:spcPts val="600"/>
        </a:spcAft>
        <a:buFont typeface="Arial" panose="020B0604020202020204" pitchFamily="34" charset="0"/>
        <a:buChar char="•"/>
        <a:defRPr sz="1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41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00578B"/>
            </a:gs>
            <a:gs pos="100000">
              <a:srgbClr val="2774AE"/>
            </a:gs>
          </a:gsLst>
          <a:lin ang="0" scaled="0"/>
        </a:gra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37C7160C-D279-C84E-A714-5CF37C5CC49F}"/>
              </a:ext>
            </a:extLst>
          </p:cNvPr>
          <p:cNvSpPr/>
          <p:nvPr/>
        </p:nvSpPr>
        <p:spPr>
          <a:xfrm>
            <a:off x="0" y="0"/>
            <a:ext cx="9144000" cy="51365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Helvetica Regular" pitchFamily="2" charset="0"/>
            </a:endParaRPr>
          </a:p>
        </p:txBody>
      </p:sp>
      <p:graphicFrame>
        <p:nvGraphicFramePr>
          <p:cNvPr id="15" name="Table 14" hidden="1">
            <a:extLst>
              <a:ext uri="{FF2B5EF4-FFF2-40B4-BE49-F238E27FC236}">
                <a16:creationId xmlns:a16="http://schemas.microsoft.com/office/drawing/2014/main" id="{2684D85E-2681-5C44-AFBC-F0E79677A166}"/>
              </a:ext>
            </a:extLst>
          </p:cNvPr>
          <p:cNvGraphicFramePr>
            <a:graphicFrameLocks noGrp="1"/>
          </p:cNvGraphicFramePr>
          <p:nvPr>
            <p:extLst>
              <p:ext uri="{D42A27DB-BD31-4B8C-83A1-F6EECF244321}">
                <p14:modId xmlns:p14="http://schemas.microsoft.com/office/powerpoint/2010/main" val="1915787603"/>
              </p:ext>
            </p:extLst>
          </p:nvPr>
        </p:nvGraphicFramePr>
        <p:xfrm>
          <a:off x="685800" y="356673"/>
          <a:ext cx="7772400" cy="458139"/>
        </p:xfrm>
        <a:graphic>
          <a:graphicData uri="http://schemas.openxmlformats.org/drawingml/2006/table">
            <a:tbl>
              <a:tblPr firstRow="1" bandRow="1">
                <a:tableStyleId>{5C22544A-7EE6-4342-B048-85BDC9FD1C3A}</a:tableStyleId>
              </a:tblPr>
              <a:tblGrid>
                <a:gridCol w="7772400">
                  <a:extLst>
                    <a:ext uri="{9D8B030D-6E8A-4147-A177-3AD203B41FA5}">
                      <a16:colId xmlns:a16="http://schemas.microsoft.com/office/drawing/2014/main" val="4064186770"/>
                    </a:ext>
                  </a:extLst>
                </a:gridCol>
              </a:tblGrid>
              <a:tr h="458139">
                <a:tc>
                  <a:txBody>
                    <a:bodyPr/>
                    <a:lstStyle/>
                    <a:p>
                      <a:pPr>
                        <a:lnSpc>
                          <a:spcPct val="100000"/>
                        </a:lnSpc>
                      </a:pPr>
                      <a:r>
                        <a:rPr lang="en-US" sz="2800" b="0" i="0" dirty="0">
                          <a:ln>
                            <a:noFill/>
                          </a:ln>
                          <a:solidFill>
                            <a:srgbClr val="58595B"/>
                          </a:solidFill>
                          <a:latin typeface="Helvetica Regular" pitchFamily="2" charset="0"/>
                          <a:cs typeface="Arial" panose="020B0604020202020204" pitchFamily="34" charset="0"/>
                        </a:rPr>
                        <a:t>Preferred Header Size</a:t>
                      </a:r>
                      <a:endParaRPr lang="en-US" sz="2800" b="0" i="0" dirty="0">
                        <a:ln>
                          <a:noFill/>
                        </a:ln>
                        <a:latin typeface="Helvetica Regular" pitchFamily="2" charset="0"/>
                      </a:endParaRPr>
                    </a:p>
                  </a:txBody>
                  <a:tcPr marL="0" marR="0" marT="0" marB="1828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pic>
        <p:nvPicPr>
          <p:cNvPr id="9" name="brand logo-white">
            <a:extLst>
              <a:ext uri="{FF2B5EF4-FFF2-40B4-BE49-F238E27FC236}">
                <a16:creationId xmlns:a16="http://schemas.microsoft.com/office/drawing/2014/main" id="{51676347-45D6-CD47-AAC8-2B1B358153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 y="4614411"/>
            <a:ext cx="1375528" cy="280937"/>
          </a:xfrm>
          <a:prstGeom prst="rect">
            <a:avLst/>
          </a:prstGeom>
        </p:spPr>
      </p:pic>
      <p:sp>
        <p:nvSpPr>
          <p:cNvPr id="11" name="Slide Number Placeholder">
            <a:extLst>
              <a:ext uri="{FF2B5EF4-FFF2-40B4-BE49-F238E27FC236}">
                <a16:creationId xmlns:a16="http://schemas.microsoft.com/office/drawing/2014/main" id="{DA79644A-3B18-374D-AEC4-AF294BA47711}"/>
              </a:ext>
            </a:extLst>
          </p:cNvPr>
          <p:cNvSpPr txBox="1">
            <a:spLocks/>
          </p:cNvSpPr>
          <p:nvPr/>
        </p:nvSpPr>
        <p:spPr>
          <a:xfrm>
            <a:off x="8686800" y="4754880"/>
            <a:ext cx="457200" cy="381643"/>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800" b="0" i="0" kern="1200">
                <a:solidFill>
                  <a:srgbClr val="898989"/>
                </a:solidFill>
                <a:latin typeface="Helvetica Regular" pitchFamily="2"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B6238B5B-F19C-E947-A0BC-87BD7983F871}"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216462480"/>
      </p:ext>
    </p:extLst>
  </p:cSld>
  <p:clrMap bg1="lt1" tx1="dk1" bg2="lt2" tx2="dk2" accent1="accent1" accent2="accent2" accent3="accent3" accent4="accent4" accent5="accent5" accent6="accent6" hlink="hlink" folHlink="folHlink"/>
  <p:sldLayoutIdLst>
    <p:sldLayoutId id="2147483811" r:id="rId1"/>
  </p:sldLayoutIdLst>
  <p:hf hdr="0" ftr="0"/>
  <p:txStyles>
    <p:titleStyle>
      <a:lvl1pPr algn="l" defTabSz="685800" rtl="0" eaLnBrk="1" latinLnBrk="0" hangingPunct="1">
        <a:lnSpc>
          <a:spcPct val="90000"/>
        </a:lnSpc>
        <a:spcBef>
          <a:spcPct val="0"/>
        </a:spcBef>
        <a:buNone/>
        <a:defRPr sz="2800" b="1" i="0" kern="1200">
          <a:solidFill>
            <a:srgbClr val="58595B"/>
          </a:solidFill>
          <a:latin typeface="Helvetica"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400" kern="1200">
          <a:solidFill>
            <a:srgbClr val="58595B"/>
          </a:solidFill>
          <a:latin typeface="Helvetica" pitchFamily="2" charset="0"/>
          <a:ea typeface="+mn-ea"/>
          <a:cs typeface="+mn-cs"/>
        </a:defRPr>
      </a:lvl1pPr>
      <a:lvl2pPr marL="342900" indent="0" algn="l" defTabSz="685800" rtl="0" eaLnBrk="1" latinLnBrk="0" hangingPunct="1">
        <a:lnSpc>
          <a:spcPct val="100000"/>
        </a:lnSpc>
        <a:spcBef>
          <a:spcPts val="375"/>
        </a:spcBef>
        <a:buFontTx/>
        <a:buNone/>
        <a:defRPr sz="1400" kern="1200">
          <a:solidFill>
            <a:srgbClr val="58595B"/>
          </a:solidFill>
          <a:latin typeface="Helvetica"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400" kern="1200">
          <a:solidFill>
            <a:srgbClr val="58595B"/>
          </a:solidFill>
          <a:latin typeface="Helvetica"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b="1" i="0" kern="1200">
          <a:solidFill>
            <a:srgbClr val="58595B"/>
          </a:solidFill>
          <a:latin typeface="Helvetica"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10.png"/><Relationship Id="rId7" Type="http://schemas.openxmlformats.org/officeDocument/2006/relationships/image" Target="../media/image11.png"/><Relationship Id="rId2" Type="http://schemas.openxmlformats.org/officeDocument/2006/relationships/oleObject" Target="../embeddings/oleObject1.bin"/><Relationship Id="rId1" Type="http://schemas.openxmlformats.org/officeDocument/2006/relationships/slideLayout" Target="../slideLayouts/slideLayout19.xml"/><Relationship Id="rId6" Type="http://schemas.openxmlformats.org/officeDocument/2006/relationships/oleObject" Target="../embeddings/oleObject4.bin"/><Relationship Id="rId5" Type="http://schemas.openxmlformats.org/officeDocument/2006/relationships/oleObject" Target="../embeddings/oleObject3.bin"/><Relationship Id="rId4" Type="http://schemas.openxmlformats.org/officeDocument/2006/relationships/oleObject" Target="../embeddings/oleObject2.bin"/><Relationship Id="rId9" Type="http://schemas.openxmlformats.org/officeDocument/2006/relationships/oleObject" Target="../embeddings/oleObject6.bin"/></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13.tiff"/></Relationships>
</file>

<file path=ppt/slides/_rels/slide17.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12.png"/><Relationship Id="rId12" Type="http://schemas.openxmlformats.org/officeDocument/2006/relationships/customXml" Target="../ink/ink5.xml"/><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customXml" Target="../ink/ink2.xml"/><Relationship Id="rId11" Type="http://schemas.openxmlformats.org/officeDocument/2006/relationships/image" Target="../media/image27.png"/><Relationship Id="rId5" Type="http://schemas.openxmlformats.org/officeDocument/2006/relationships/image" Target="../media/image26.png"/><Relationship Id="rId15" Type="http://schemas.openxmlformats.org/officeDocument/2006/relationships/image" Target="../media/image29.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13.png"/><Relationship Id="rId14" Type="http://schemas.openxmlformats.org/officeDocument/2006/relationships/customXml" Target="../ink/ink6.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customXml" Target="../ink/ink8.xml"/><Relationship Id="rId5" Type="http://schemas.openxmlformats.org/officeDocument/2006/relationships/image" Target="../media/image26.png"/><Relationship Id="rId4" Type="http://schemas.openxmlformats.org/officeDocument/2006/relationships/customXml" Target="../ink/ink7.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www.xilinx.com/support/documentation/sw_manuals/xilinx2021_1/ug1399-vitis-hls.pdf" TargetMode="Externa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hyperlink" Target="http://en.wikipedia.org/wiki/Image:Half-adder.svg" TargetMode="External"/><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en.wikipedia.org/wiki/Image:Half-adder.svg" TargetMode="Externa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EE1D15-EA9A-FA4A-BE1F-2B9CAA596498}"/>
              </a:ext>
            </a:extLst>
          </p:cNvPr>
          <p:cNvSpPr>
            <a:spLocks noGrp="1"/>
          </p:cNvSpPr>
          <p:nvPr>
            <p:ph sz="quarter" idx="22"/>
          </p:nvPr>
        </p:nvSpPr>
        <p:spPr>
          <a:xfrm>
            <a:off x="640080" y="4664274"/>
            <a:ext cx="1714380" cy="166199"/>
          </a:xfrm>
        </p:spPr>
        <p:txBody>
          <a:bodyPr/>
          <a:lstStyle/>
          <a:p>
            <a:r>
              <a:rPr lang="en-US" dirty="0"/>
              <a:t>UCLA Computer Science</a:t>
            </a:r>
          </a:p>
        </p:txBody>
      </p:sp>
      <p:sp>
        <p:nvSpPr>
          <p:cNvPr id="11" name="Content Placeholder 10">
            <a:extLst>
              <a:ext uri="{FF2B5EF4-FFF2-40B4-BE49-F238E27FC236}">
                <a16:creationId xmlns:a16="http://schemas.microsoft.com/office/drawing/2014/main" id="{5B4A7A6C-6FF2-5644-AE82-53B6FDD0682B}"/>
              </a:ext>
            </a:extLst>
          </p:cNvPr>
          <p:cNvSpPr>
            <a:spLocks noGrp="1"/>
          </p:cNvSpPr>
          <p:nvPr>
            <p:ph sz="quarter" idx="23"/>
          </p:nvPr>
        </p:nvSpPr>
        <p:spPr>
          <a:xfrm>
            <a:off x="640080" y="4481394"/>
            <a:ext cx="758990" cy="166199"/>
          </a:xfrm>
        </p:spPr>
        <p:txBody>
          <a:bodyPr/>
          <a:lstStyle/>
          <a:p>
            <a:r>
              <a:rPr lang="en-US" dirty="0"/>
              <a:t>Blaise Tine</a:t>
            </a:r>
          </a:p>
        </p:txBody>
      </p:sp>
      <p:pic>
        <p:nvPicPr>
          <p:cNvPr id="2" name="Picture Placeholder 1"/>
          <p:cNvPicPr>
            <a:picLocks noGrp="1" noChangeAspect="1"/>
          </p:cNvPicPr>
          <p:nvPr>
            <p:ph type="pic" sz="quarter" idx="24"/>
          </p:nvPr>
        </p:nvPicPr>
        <p:blipFill>
          <a:blip r:embed="rId2">
            <a:extLst>
              <a:ext uri="{28A0092B-C50C-407E-A947-70E740481C1C}">
                <a14:useLocalDpi xmlns:a14="http://schemas.microsoft.com/office/drawing/2010/main" val="0"/>
              </a:ext>
            </a:extLst>
          </a:blip>
          <a:stretch>
            <a:fillRect/>
          </a:stretch>
        </p:blipFill>
        <p:spPr>
          <a:xfrm>
            <a:off x="647700" y="481154"/>
            <a:ext cx="1992372" cy="386035"/>
          </a:xfrm>
        </p:spPr>
      </p:pic>
      <p:sp>
        <p:nvSpPr>
          <p:cNvPr id="10" name="Text Placeholder 9">
            <a:extLst>
              <a:ext uri="{FF2B5EF4-FFF2-40B4-BE49-F238E27FC236}">
                <a16:creationId xmlns:a16="http://schemas.microsoft.com/office/drawing/2014/main" id="{BBEAB19E-9D7C-FF4A-8C05-58A45714A95F}"/>
              </a:ext>
            </a:extLst>
          </p:cNvPr>
          <p:cNvSpPr>
            <a:spLocks noGrp="1"/>
          </p:cNvSpPr>
          <p:nvPr>
            <p:ph type="body" sz="quarter" idx="31"/>
          </p:nvPr>
        </p:nvSpPr>
        <p:spPr>
          <a:xfrm>
            <a:off x="640080" y="1894187"/>
            <a:ext cx="7772400" cy="1099788"/>
          </a:xfrm>
        </p:spPr>
        <p:txBody>
          <a:bodyPr/>
          <a:lstStyle/>
          <a:p>
            <a:pPr algn="ctr"/>
            <a:r>
              <a:rPr lang="en-US" dirty="0"/>
              <a:t>CS-M151B</a:t>
            </a:r>
          </a:p>
          <a:p>
            <a:pPr algn="ctr"/>
            <a:r>
              <a:rPr lang="en-US" dirty="0"/>
              <a:t> Computer Systems Architecture</a:t>
            </a:r>
          </a:p>
        </p:txBody>
      </p:sp>
    </p:spTree>
    <p:extLst>
      <p:ext uri="{BB962C8B-B14F-4D97-AF65-F5344CB8AC3E}">
        <p14:creationId xmlns:p14="http://schemas.microsoft.com/office/powerpoint/2010/main" val="9227893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LUTs</a:t>
            </a:r>
          </a:p>
        </p:txBody>
      </p:sp>
      <p:sp>
        <p:nvSpPr>
          <p:cNvPr id="3" name="Content Placeholder 2"/>
          <p:cNvSpPr>
            <a:spLocks noGrp="1"/>
          </p:cNvSpPr>
          <p:nvPr>
            <p:ph idx="1"/>
          </p:nvPr>
        </p:nvSpPr>
        <p:spPr>
          <a:xfrm>
            <a:off x="1097280" y="1188720"/>
            <a:ext cx="7315199" cy="193899"/>
          </a:xfrm>
        </p:spPr>
        <p:txBody>
          <a:bodyPr/>
          <a:lstStyle/>
          <a:p>
            <a:r>
              <a:rPr lang="en-US" dirty="0"/>
              <a:t>Combine two tables: when the outputs are used together </a:t>
            </a:r>
          </a:p>
        </p:txBody>
      </p:sp>
      <p:graphicFrame>
        <p:nvGraphicFramePr>
          <p:cNvPr id="4" name="Group 4"/>
          <p:cNvGraphicFramePr>
            <a:graphicFrameLocks noGrp="1"/>
          </p:cNvGraphicFramePr>
          <p:nvPr/>
        </p:nvGraphicFramePr>
        <p:xfrm>
          <a:off x="2056778" y="2061516"/>
          <a:ext cx="182166" cy="1009947"/>
        </p:xfrm>
        <a:graphic>
          <a:graphicData uri="http://schemas.openxmlformats.org/drawingml/2006/table">
            <a:tbl>
              <a:tblPr/>
              <a:tblGrid>
                <a:gridCol w="182166">
                  <a:extLst>
                    <a:ext uri="{9D8B030D-6E8A-4147-A177-3AD203B41FA5}">
                      <a16:colId xmlns:a16="http://schemas.microsoft.com/office/drawing/2014/main" val="20000"/>
                    </a:ext>
                  </a:extLst>
                </a:gridCol>
              </a:tblGrid>
              <a:tr h="25271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0</a:t>
                      </a:r>
                    </a:p>
                  </a:txBody>
                  <a:tcPr marL="51435" marR="51435" marT="25718" marB="25718"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271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1</a:t>
                      </a:r>
                    </a:p>
                  </a:txBody>
                  <a:tcPr marL="51435" marR="51435" marT="25718" marB="25718"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1817">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1</a:t>
                      </a:r>
                    </a:p>
                  </a:txBody>
                  <a:tcPr marL="51435" marR="51435" marT="25718" marB="25718"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271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0</a:t>
                      </a:r>
                    </a:p>
                  </a:txBody>
                  <a:tcPr marL="51435" marR="51435" marT="25718" marB="25718"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5" name="Line 17"/>
          <p:cNvSpPr>
            <a:spLocks noChangeShapeType="1"/>
          </p:cNvSpPr>
          <p:nvPr/>
        </p:nvSpPr>
        <p:spPr bwMode="auto">
          <a:xfrm>
            <a:off x="2153219" y="3072357"/>
            <a:ext cx="0" cy="26699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6" name="Text Box 19"/>
          <p:cNvSpPr txBox="1">
            <a:spLocks noChangeArrowheads="1"/>
          </p:cNvSpPr>
          <p:nvPr/>
        </p:nvSpPr>
        <p:spPr bwMode="auto">
          <a:xfrm>
            <a:off x="2209477" y="3104503"/>
            <a:ext cx="1077813" cy="21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50000"/>
              </a:spcBef>
              <a:buClrTx/>
              <a:buSzTx/>
              <a:buNone/>
              <a:defRPr/>
            </a:pPr>
            <a:r>
              <a:rPr lang="en-US" altLang="x-none" sz="788">
                <a:solidFill>
                  <a:srgbClr val="000000"/>
                </a:solidFill>
              </a:rPr>
              <a:t>S</a:t>
            </a:r>
          </a:p>
        </p:txBody>
      </p:sp>
      <p:graphicFrame>
        <p:nvGraphicFramePr>
          <p:cNvPr id="7" name="Group 20"/>
          <p:cNvGraphicFramePr>
            <a:graphicFrameLocks noGrp="1"/>
          </p:cNvGraphicFramePr>
          <p:nvPr/>
        </p:nvGraphicFramePr>
        <p:xfrm>
          <a:off x="3044402" y="2058837"/>
          <a:ext cx="182166" cy="1009947"/>
        </p:xfrm>
        <a:graphic>
          <a:graphicData uri="http://schemas.openxmlformats.org/drawingml/2006/table">
            <a:tbl>
              <a:tblPr/>
              <a:tblGrid>
                <a:gridCol w="182166">
                  <a:extLst>
                    <a:ext uri="{9D8B030D-6E8A-4147-A177-3AD203B41FA5}">
                      <a16:colId xmlns:a16="http://schemas.microsoft.com/office/drawing/2014/main" val="20000"/>
                    </a:ext>
                  </a:extLst>
                </a:gridCol>
              </a:tblGrid>
              <a:tr h="25271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0</a:t>
                      </a:r>
                    </a:p>
                  </a:txBody>
                  <a:tcPr marL="51435" marR="51435" marT="25718" marB="25718"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271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0</a:t>
                      </a:r>
                    </a:p>
                  </a:txBody>
                  <a:tcPr marL="51435" marR="51435" marT="25718" marB="25718"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1817">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0</a:t>
                      </a:r>
                    </a:p>
                  </a:txBody>
                  <a:tcPr marL="51435" marR="51435" marT="25718" marB="25718"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271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1</a:t>
                      </a:r>
                    </a:p>
                  </a:txBody>
                  <a:tcPr marL="51435" marR="51435" marT="25718" marB="25718"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8" name="Line 33"/>
          <p:cNvSpPr>
            <a:spLocks noChangeShapeType="1"/>
          </p:cNvSpPr>
          <p:nvPr/>
        </p:nvSpPr>
        <p:spPr bwMode="auto">
          <a:xfrm>
            <a:off x="3140843" y="3069678"/>
            <a:ext cx="0" cy="26699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9" name="Text Box 35"/>
          <p:cNvSpPr txBox="1">
            <a:spLocks noChangeArrowheads="1"/>
          </p:cNvSpPr>
          <p:nvPr/>
        </p:nvSpPr>
        <p:spPr bwMode="auto">
          <a:xfrm>
            <a:off x="3176561" y="3116112"/>
            <a:ext cx="570608" cy="21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50000"/>
              </a:spcBef>
              <a:buClrTx/>
              <a:buSzTx/>
              <a:buNone/>
              <a:defRPr/>
            </a:pPr>
            <a:r>
              <a:rPr lang="en-US" altLang="x-none" sz="788">
                <a:solidFill>
                  <a:srgbClr val="000000"/>
                </a:solidFill>
              </a:rPr>
              <a:t>C</a:t>
            </a:r>
          </a:p>
        </p:txBody>
      </p:sp>
      <p:graphicFrame>
        <p:nvGraphicFramePr>
          <p:cNvPr id="10" name="Group 36"/>
          <p:cNvGraphicFramePr>
            <a:graphicFrameLocks noGrp="1"/>
          </p:cNvGraphicFramePr>
          <p:nvPr/>
        </p:nvGraphicFramePr>
        <p:xfrm>
          <a:off x="5195564" y="2024904"/>
          <a:ext cx="182166" cy="1009947"/>
        </p:xfrm>
        <a:graphic>
          <a:graphicData uri="http://schemas.openxmlformats.org/drawingml/2006/table">
            <a:tbl>
              <a:tblPr/>
              <a:tblGrid>
                <a:gridCol w="182166">
                  <a:extLst>
                    <a:ext uri="{9D8B030D-6E8A-4147-A177-3AD203B41FA5}">
                      <a16:colId xmlns:a16="http://schemas.microsoft.com/office/drawing/2014/main" val="20000"/>
                    </a:ext>
                  </a:extLst>
                </a:gridCol>
              </a:tblGrid>
              <a:tr h="25271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0</a:t>
                      </a:r>
                    </a:p>
                  </a:txBody>
                  <a:tcPr marL="51435" marR="51435" marT="25718" marB="25718"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271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1</a:t>
                      </a:r>
                    </a:p>
                  </a:txBody>
                  <a:tcPr marL="51435" marR="51435" marT="25718" marB="25718"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1817">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1</a:t>
                      </a:r>
                    </a:p>
                  </a:txBody>
                  <a:tcPr marL="51435" marR="51435" marT="25718" marB="25718"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271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0</a:t>
                      </a:r>
                    </a:p>
                  </a:txBody>
                  <a:tcPr marL="51435" marR="51435" marT="25718" marB="25718"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1" name="Line 49"/>
          <p:cNvSpPr>
            <a:spLocks noChangeShapeType="1"/>
          </p:cNvSpPr>
          <p:nvPr/>
        </p:nvSpPr>
        <p:spPr bwMode="auto">
          <a:xfrm>
            <a:off x="5292005" y="3035745"/>
            <a:ext cx="0" cy="26699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12" name="Text Box 51"/>
          <p:cNvSpPr txBox="1">
            <a:spLocks noChangeArrowheads="1"/>
          </p:cNvSpPr>
          <p:nvPr/>
        </p:nvSpPr>
        <p:spPr bwMode="auto">
          <a:xfrm>
            <a:off x="5205387" y="3314351"/>
            <a:ext cx="166092" cy="21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50000"/>
              </a:spcBef>
              <a:buClrTx/>
              <a:buSzTx/>
              <a:buNone/>
              <a:defRPr/>
            </a:pPr>
            <a:r>
              <a:rPr lang="en-US" altLang="x-none" sz="788">
                <a:solidFill>
                  <a:srgbClr val="000000"/>
                </a:solidFill>
              </a:rPr>
              <a:t>S</a:t>
            </a:r>
          </a:p>
        </p:txBody>
      </p:sp>
      <p:graphicFrame>
        <p:nvGraphicFramePr>
          <p:cNvPr id="13" name="Group 52"/>
          <p:cNvGraphicFramePr>
            <a:graphicFrameLocks noGrp="1"/>
          </p:cNvGraphicFramePr>
          <p:nvPr/>
        </p:nvGraphicFramePr>
        <p:xfrm>
          <a:off x="5383088" y="2025797"/>
          <a:ext cx="182166" cy="1009947"/>
        </p:xfrm>
        <a:graphic>
          <a:graphicData uri="http://schemas.openxmlformats.org/drawingml/2006/table">
            <a:tbl>
              <a:tblPr/>
              <a:tblGrid>
                <a:gridCol w="182166">
                  <a:extLst>
                    <a:ext uri="{9D8B030D-6E8A-4147-A177-3AD203B41FA5}">
                      <a16:colId xmlns:a16="http://schemas.microsoft.com/office/drawing/2014/main" val="20000"/>
                    </a:ext>
                  </a:extLst>
                </a:gridCol>
              </a:tblGrid>
              <a:tr h="25271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0</a:t>
                      </a:r>
                    </a:p>
                  </a:txBody>
                  <a:tcPr marL="51435" marR="51435" marT="25718" marB="25718"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271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0</a:t>
                      </a:r>
                    </a:p>
                  </a:txBody>
                  <a:tcPr marL="51435" marR="51435" marT="25718" marB="25718"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1817">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0</a:t>
                      </a:r>
                    </a:p>
                  </a:txBody>
                  <a:tcPr marL="51435" marR="51435" marT="25718" marB="25718"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271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1</a:t>
                      </a:r>
                    </a:p>
                  </a:txBody>
                  <a:tcPr marL="51435" marR="51435" marT="25718" marB="25718"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4" name="Line 65"/>
          <p:cNvSpPr>
            <a:spLocks noChangeShapeType="1"/>
          </p:cNvSpPr>
          <p:nvPr/>
        </p:nvSpPr>
        <p:spPr bwMode="auto">
          <a:xfrm>
            <a:off x="5479528" y="3033066"/>
            <a:ext cx="0" cy="26699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15" name="Text Box 67"/>
          <p:cNvSpPr txBox="1">
            <a:spLocks noChangeArrowheads="1"/>
          </p:cNvSpPr>
          <p:nvPr/>
        </p:nvSpPr>
        <p:spPr bwMode="auto">
          <a:xfrm>
            <a:off x="5392910" y="3311672"/>
            <a:ext cx="570608" cy="21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50000"/>
              </a:spcBef>
              <a:buClrTx/>
              <a:buSzTx/>
              <a:buNone/>
              <a:defRPr/>
            </a:pPr>
            <a:r>
              <a:rPr lang="en-US" altLang="x-none" sz="788">
                <a:solidFill>
                  <a:srgbClr val="000000"/>
                </a:solidFill>
              </a:rPr>
              <a:t>C</a:t>
            </a:r>
          </a:p>
        </p:txBody>
      </p:sp>
      <p:sp>
        <p:nvSpPr>
          <p:cNvPr id="16" name="AutoShape 68"/>
          <p:cNvSpPr>
            <a:spLocks noChangeArrowheads="1"/>
          </p:cNvSpPr>
          <p:nvPr/>
        </p:nvSpPr>
        <p:spPr bwMode="auto">
          <a:xfrm>
            <a:off x="3608759" y="2257969"/>
            <a:ext cx="843856" cy="459879"/>
          </a:xfrm>
          <a:prstGeom prst="rightArrow">
            <a:avLst>
              <a:gd name="adj1" fmla="val 50000"/>
              <a:gd name="adj2" fmla="val 45874"/>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0"/>
              </a:spcBef>
              <a:buClrTx/>
              <a:buSzTx/>
              <a:buNone/>
              <a:defRPr/>
            </a:pPr>
            <a:endParaRPr lang="x-none" altLang="x-none" sz="1350">
              <a:solidFill>
                <a:srgbClr val="000000"/>
              </a:solidFill>
            </a:endParaRPr>
          </a:p>
        </p:txBody>
      </p:sp>
      <p:sp>
        <p:nvSpPr>
          <p:cNvPr id="17" name="Text Box 69"/>
          <p:cNvSpPr txBox="1">
            <a:spLocks noChangeArrowheads="1"/>
          </p:cNvSpPr>
          <p:nvPr/>
        </p:nvSpPr>
        <p:spPr bwMode="auto">
          <a:xfrm>
            <a:off x="5614367" y="2007938"/>
            <a:ext cx="534889" cy="21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50000"/>
              </a:spcBef>
              <a:buClrTx/>
              <a:buSzTx/>
              <a:buNone/>
              <a:defRPr/>
            </a:pPr>
            <a:r>
              <a:rPr lang="en-US" altLang="x-none" sz="788">
                <a:solidFill>
                  <a:srgbClr val="000000"/>
                </a:solidFill>
              </a:rPr>
              <a:t>00</a:t>
            </a:r>
          </a:p>
        </p:txBody>
      </p:sp>
      <p:sp>
        <p:nvSpPr>
          <p:cNvPr id="18" name="Text Box 70"/>
          <p:cNvSpPr txBox="1">
            <a:spLocks noChangeArrowheads="1"/>
          </p:cNvSpPr>
          <p:nvPr/>
        </p:nvSpPr>
        <p:spPr bwMode="auto">
          <a:xfrm>
            <a:off x="5614367" y="2300832"/>
            <a:ext cx="249139" cy="334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50000"/>
              </a:spcBef>
              <a:buClrTx/>
              <a:buSzTx/>
              <a:buNone/>
              <a:defRPr/>
            </a:pPr>
            <a:r>
              <a:rPr lang="en-US" altLang="x-none" sz="788">
                <a:solidFill>
                  <a:srgbClr val="000000"/>
                </a:solidFill>
              </a:rPr>
              <a:t>01</a:t>
            </a:r>
          </a:p>
        </p:txBody>
      </p:sp>
      <p:sp>
        <p:nvSpPr>
          <p:cNvPr id="19" name="Text Box 71"/>
          <p:cNvSpPr txBox="1">
            <a:spLocks noChangeArrowheads="1"/>
          </p:cNvSpPr>
          <p:nvPr/>
        </p:nvSpPr>
        <p:spPr bwMode="auto">
          <a:xfrm>
            <a:off x="5614367" y="2543719"/>
            <a:ext cx="249139" cy="334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50000"/>
              </a:spcBef>
              <a:buClrTx/>
              <a:buSzTx/>
              <a:buNone/>
              <a:defRPr/>
            </a:pPr>
            <a:r>
              <a:rPr lang="en-US" altLang="x-none" sz="788">
                <a:solidFill>
                  <a:srgbClr val="000000"/>
                </a:solidFill>
              </a:rPr>
              <a:t>10</a:t>
            </a:r>
          </a:p>
        </p:txBody>
      </p:sp>
      <p:sp>
        <p:nvSpPr>
          <p:cNvPr id="20" name="Text Box 72"/>
          <p:cNvSpPr txBox="1">
            <a:spLocks noChangeArrowheads="1"/>
          </p:cNvSpPr>
          <p:nvPr/>
        </p:nvSpPr>
        <p:spPr bwMode="auto">
          <a:xfrm>
            <a:off x="5614367" y="2836613"/>
            <a:ext cx="249139" cy="334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50000"/>
              </a:spcBef>
              <a:buClrTx/>
              <a:buSzTx/>
              <a:buNone/>
              <a:defRPr/>
            </a:pPr>
            <a:r>
              <a:rPr lang="en-US" altLang="x-none" sz="788">
                <a:solidFill>
                  <a:srgbClr val="000000"/>
                </a:solidFill>
              </a:rPr>
              <a:t>11</a:t>
            </a:r>
          </a:p>
        </p:txBody>
      </p:sp>
      <p:sp>
        <p:nvSpPr>
          <p:cNvPr id="21" name="Text Box 73"/>
          <p:cNvSpPr txBox="1">
            <a:spLocks noChangeArrowheads="1"/>
          </p:cNvSpPr>
          <p:nvPr/>
        </p:nvSpPr>
        <p:spPr bwMode="auto">
          <a:xfrm>
            <a:off x="2263948" y="2079375"/>
            <a:ext cx="534889" cy="21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50000"/>
              </a:spcBef>
              <a:buClrTx/>
              <a:buSzTx/>
              <a:buNone/>
              <a:defRPr/>
            </a:pPr>
            <a:r>
              <a:rPr lang="en-US" altLang="x-none" sz="788">
                <a:solidFill>
                  <a:srgbClr val="000000"/>
                </a:solidFill>
              </a:rPr>
              <a:t>00</a:t>
            </a:r>
          </a:p>
        </p:txBody>
      </p:sp>
      <p:sp>
        <p:nvSpPr>
          <p:cNvPr id="22" name="Text Box 74"/>
          <p:cNvSpPr txBox="1">
            <a:spLocks noChangeArrowheads="1"/>
          </p:cNvSpPr>
          <p:nvPr/>
        </p:nvSpPr>
        <p:spPr bwMode="auto">
          <a:xfrm>
            <a:off x="2263948" y="2343694"/>
            <a:ext cx="249139" cy="334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50000"/>
              </a:spcBef>
              <a:buClrTx/>
              <a:buSzTx/>
              <a:buNone/>
              <a:defRPr/>
            </a:pPr>
            <a:r>
              <a:rPr lang="en-US" altLang="x-none" sz="788">
                <a:solidFill>
                  <a:srgbClr val="000000"/>
                </a:solidFill>
              </a:rPr>
              <a:t>01</a:t>
            </a:r>
          </a:p>
        </p:txBody>
      </p:sp>
      <p:sp>
        <p:nvSpPr>
          <p:cNvPr id="23" name="Text Box 75"/>
          <p:cNvSpPr txBox="1">
            <a:spLocks noChangeArrowheads="1"/>
          </p:cNvSpPr>
          <p:nvPr/>
        </p:nvSpPr>
        <p:spPr bwMode="auto">
          <a:xfrm>
            <a:off x="2263948" y="2586582"/>
            <a:ext cx="249139" cy="334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50000"/>
              </a:spcBef>
              <a:buClrTx/>
              <a:buSzTx/>
              <a:buNone/>
              <a:defRPr/>
            </a:pPr>
            <a:r>
              <a:rPr lang="en-US" altLang="x-none" sz="788">
                <a:solidFill>
                  <a:srgbClr val="000000"/>
                </a:solidFill>
              </a:rPr>
              <a:t>10</a:t>
            </a:r>
          </a:p>
        </p:txBody>
      </p:sp>
      <p:sp>
        <p:nvSpPr>
          <p:cNvPr id="24" name="Text Box 76"/>
          <p:cNvSpPr txBox="1">
            <a:spLocks noChangeArrowheads="1"/>
          </p:cNvSpPr>
          <p:nvPr/>
        </p:nvSpPr>
        <p:spPr bwMode="auto">
          <a:xfrm>
            <a:off x="2263948" y="2879475"/>
            <a:ext cx="249139" cy="334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50000"/>
              </a:spcBef>
              <a:buClrTx/>
              <a:buSzTx/>
              <a:buNone/>
              <a:defRPr/>
            </a:pPr>
            <a:r>
              <a:rPr lang="en-US" altLang="x-none" sz="788">
                <a:solidFill>
                  <a:srgbClr val="000000"/>
                </a:solidFill>
              </a:rPr>
              <a:t>11</a:t>
            </a:r>
          </a:p>
        </p:txBody>
      </p:sp>
      <p:sp>
        <p:nvSpPr>
          <p:cNvPr id="25" name="Text Box 77"/>
          <p:cNvSpPr txBox="1">
            <a:spLocks noChangeArrowheads="1"/>
          </p:cNvSpPr>
          <p:nvPr/>
        </p:nvSpPr>
        <p:spPr bwMode="auto">
          <a:xfrm>
            <a:off x="3206923" y="2057944"/>
            <a:ext cx="534889" cy="21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50000"/>
              </a:spcBef>
              <a:buClrTx/>
              <a:buSzTx/>
              <a:buNone/>
              <a:defRPr/>
            </a:pPr>
            <a:r>
              <a:rPr lang="en-US" altLang="x-none" sz="788">
                <a:solidFill>
                  <a:srgbClr val="000000"/>
                </a:solidFill>
              </a:rPr>
              <a:t>00</a:t>
            </a:r>
          </a:p>
        </p:txBody>
      </p:sp>
      <p:sp>
        <p:nvSpPr>
          <p:cNvPr id="26" name="Text Box 78"/>
          <p:cNvSpPr txBox="1">
            <a:spLocks noChangeArrowheads="1"/>
          </p:cNvSpPr>
          <p:nvPr/>
        </p:nvSpPr>
        <p:spPr bwMode="auto">
          <a:xfrm>
            <a:off x="3271217" y="2343694"/>
            <a:ext cx="249139" cy="334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50000"/>
              </a:spcBef>
              <a:buClrTx/>
              <a:buSzTx/>
              <a:buNone/>
              <a:defRPr/>
            </a:pPr>
            <a:r>
              <a:rPr lang="en-US" altLang="x-none" sz="788">
                <a:solidFill>
                  <a:srgbClr val="000000"/>
                </a:solidFill>
              </a:rPr>
              <a:t>01</a:t>
            </a:r>
          </a:p>
        </p:txBody>
      </p:sp>
      <p:sp>
        <p:nvSpPr>
          <p:cNvPr id="27" name="Text Box 79"/>
          <p:cNvSpPr txBox="1">
            <a:spLocks noChangeArrowheads="1"/>
          </p:cNvSpPr>
          <p:nvPr/>
        </p:nvSpPr>
        <p:spPr bwMode="auto">
          <a:xfrm>
            <a:off x="3271217" y="2586582"/>
            <a:ext cx="249139" cy="334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50000"/>
              </a:spcBef>
              <a:buClrTx/>
              <a:buSzTx/>
              <a:buNone/>
              <a:defRPr/>
            </a:pPr>
            <a:r>
              <a:rPr lang="en-US" altLang="x-none" sz="788">
                <a:solidFill>
                  <a:srgbClr val="000000"/>
                </a:solidFill>
              </a:rPr>
              <a:t>10</a:t>
            </a:r>
          </a:p>
        </p:txBody>
      </p:sp>
      <p:sp>
        <p:nvSpPr>
          <p:cNvPr id="28" name="Text Box 80"/>
          <p:cNvSpPr txBox="1">
            <a:spLocks noChangeArrowheads="1"/>
          </p:cNvSpPr>
          <p:nvPr/>
        </p:nvSpPr>
        <p:spPr bwMode="auto">
          <a:xfrm>
            <a:off x="3271217" y="2879475"/>
            <a:ext cx="249139" cy="334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50000"/>
              </a:spcBef>
              <a:buClrTx/>
              <a:buSzTx/>
              <a:buNone/>
              <a:defRPr/>
            </a:pPr>
            <a:r>
              <a:rPr lang="en-US" altLang="x-none" sz="788">
                <a:solidFill>
                  <a:srgbClr val="000000"/>
                </a:solidFill>
              </a:rPr>
              <a:t>11</a:t>
            </a:r>
          </a:p>
        </p:txBody>
      </p:sp>
      <p:sp>
        <p:nvSpPr>
          <p:cNvPr id="29" name="Line 81"/>
          <p:cNvSpPr>
            <a:spLocks noChangeShapeType="1"/>
          </p:cNvSpPr>
          <p:nvPr/>
        </p:nvSpPr>
        <p:spPr bwMode="auto">
          <a:xfrm>
            <a:off x="1566540" y="2690165"/>
            <a:ext cx="473273"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30" name="Text Box 82"/>
          <p:cNvSpPr txBox="1">
            <a:spLocks noChangeArrowheads="1"/>
          </p:cNvSpPr>
          <p:nvPr/>
        </p:nvSpPr>
        <p:spPr bwMode="auto">
          <a:xfrm>
            <a:off x="1563861" y="2198140"/>
            <a:ext cx="406301" cy="21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50000"/>
              </a:spcBef>
              <a:buClrTx/>
              <a:buSzTx/>
              <a:buNone/>
              <a:defRPr/>
            </a:pPr>
            <a:r>
              <a:rPr lang="en-US" altLang="x-none" sz="788">
                <a:solidFill>
                  <a:srgbClr val="000000"/>
                </a:solidFill>
              </a:rPr>
              <a:t>Addr</a:t>
            </a:r>
          </a:p>
        </p:txBody>
      </p:sp>
      <p:sp>
        <p:nvSpPr>
          <p:cNvPr id="31" name="Line 83"/>
          <p:cNvSpPr>
            <a:spLocks noChangeShapeType="1"/>
          </p:cNvSpPr>
          <p:nvPr/>
        </p:nvSpPr>
        <p:spPr bwMode="auto">
          <a:xfrm>
            <a:off x="1566540" y="2418703"/>
            <a:ext cx="473273"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32" name="Line 86"/>
          <p:cNvSpPr>
            <a:spLocks noChangeShapeType="1"/>
          </p:cNvSpPr>
          <p:nvPr/>
        </p:nvSpPr>
        <p:spPr bwMode="auto">
          <a:xfrm>
            <a:off x="2588096" y="2690165"/>
            <a:ext cx="473273"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33" name="Text Box 87"/>
          <p:cNvSpPr txBox="1">
            <a:spLocks noChangeArrowheads="1"/>
          </p:cNvSpPr>
          <p:nvPr/>
        </p:nvSpPr>
        <p:spPr bwMode="auto">
          <a:xfrm>
            <a:off x="2585417" y="2198140"/>
            <a:ext cx="406301" cy="21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50000"/>
              </a:spcBef>
              <a:buClrTx/>
              <a:buSzTx/>
              <a:buNone/>
              <a:defRPr/>
            </a:pPr>
            <a:r>
              <a:rPr lang="en-US" altLang="x-none" sz="788">
                <a:solidFill>
                  <a:srgbClr val="000000"/>
                </a:solidFill>
              </a:rPr>
              <a:t>Addr</a:t>
            </a:r>
          </a:p>
        </p:txBody>
      </p:sp>
      <p:sp>
        <p:nvSpPr>
          <p:cNvPr id="34" name="Line 88"/>
          <p:cNvSpPr>
            <a:spLocks noChangeShapeType="1"/>
          </p:cNvSpPr>
          <p:nvPr/>
        </p:nvSpPr>
        <p:spPr bwMode="auto">
          <a:xfrm>
            <a:off x="2588096" y="2418703"/>
            <a:ext cx="473273"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35" name="Text Box 89"/>
          <p:cNvSpPr txBox="1">
            <a:spLocks noChangeArrowheads="1"/>
          </p:cNvSpPr>
          <p:nvPr/>
        </p:nvSpPr>
        <p:spPr bwMode="auto">
          <a:xfrm>
            <a:off x="2417983" y="2308422"/>
            <a:ext cx="406301" cy="21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50000"/>
              </a:spcBef>
              <a:buClrTx/>
              <a:buSzTx/>
              <a:buNone/>
              <a:defRPr/>
            </a:pPr>
            <a:r>
              <a:rPr lang="en-US" altLang="x-none" sz="788">
                <a:solidFill>
                  <a:srgbClr val="000000"/>
                </a:solidFill>
              </a:rPr>
              <a:t>A</a:t>
            </a:r>
          </a:p>
        </p:txBody>
      </p:sp>
      <p:sp>
        <p:nvSpPr>
          <p:cNvPr id="36" name="Text Box 90"/>
          <p:cNvSpPr txBox="1">
            <a:spLocks noChangeArrowheads="1"/>
          </p:cNvSpPr>
          <p:nvPr/>
        </p:nvSpPr>
        <p:spPr bwMode="auto">
          <a:xfrm>
            <a:off x="2417984" y="2574347"/>
            <a:ext cx="406301" cy="21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50000"/>
              </a:spcBef>
              <a:buClrTx/>
              <a:buSzTx/>
              <a:buNone/>
              <a:defRPr/>
            </a:pPr>
            <a:r>
              <a:rPr lang="en-US" altLang="x-none" sz="788">
                <a:solidFill>
                  <a:srgbClr val="000000"/>
                </a:solidFill>
              </a:rPr>
              <a:t>B</a:t>
            </a:r>
          </a:p>
        </p:txBody>
      </p:sp>
      <p:sp>
        <p:nvSpPr>
          <p:cNvPr id="37" name="Line 91"/>
          <p:cNvSpPr>
            <a:spLocks noChangeShapeType="1"/>
          </p:cNvSpPr>
          <p:nvPr/>
        </p:nvSpPr>
        <p:spPr bwMode="auto">
          <a:xfrm>
            <a:off x="4716934" y="2625872"/>
            <a:ext cx="473273"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38" name="Text Box 92"/>
          <p:cNvSpPr txBox="1">
            <a:spLocks noChangeArrowheads="1"/>
          </p:cNvSpPr>
          <p:nvPr/>
        </p:nvSpPr>
        <p:spPr bwMode="auto">
          <a:xfrm>
            <a:off x="4714255" y="2133846"/>
            <a:ext cx="406301" cy="21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50000"/>
              </a:spcBef>
              <a:buClrTx/>
              <a:buSzTx/>
              <a:buNone/>
              <a:defRPr/>
            </a:pPr>
            <a:r>
              <a:rPr lang="en-US" altLang="x-none" sz="788">
                <a:solidFill>
                  <a:srgbClr val="000000"/>
                </a:solidFill>
              </a:rPr>
              <a:t>Addr</a:t>
            </a:r>
          </a:p>
        </p:txBody>
      </p:sp>
      <p:sp>
        <p:nvSpPr>
          <p:cNvPr id="39" name="Line 93"/>
          <p:cNvSpPr>
            <a:spLocks noChangeShapeType="1"/>
          </p:cNvSpPr>
          <p:nvPr/>
        </p:nvSpPr>
        <p:spPr bwMode="auto">
          <a:xfrm>
            <a:off x="4716934" y="2354409"/>
            <a:ext cx="473273"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40" name="Text Box 94"/>
          <p:cNvSpPr txBox="1">
            <a:spLocks noChangeArrowheads="1"/>
          </p:cNvSpPr>
          <p:nvPr/>
        </p:nvSpPr>
        <p:spPr bwMode="auto">
          <a:xfrm>
            <a:off x="4557092" y="2269578"/>
            <a:ext cx="406301" cy="21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50000"/>
              </a:spcBef>
              <a:buClrTx/>
              <a:buSzTx/>
              <a:buNone/>
              <a:defRPr/>
            </a:pPr>
            <a:r>
              <a:rPr lang="en-US" altLang="x-none" sz="788">
                <a:solidFill>
                  <a:srgbClr val="000000"/>
                </a:solidFill>
              </a:rPr>
              <a:t>A</a:t>
            </a:r>
          </a:p>
        </p:txBody>
      </p:sp>
      <p:sp>
        <p:nvSpPr>
          <p:cNvPr id="41" name="Text Box 95"/>
          <p:cNvSpPr txBox="1">
            <a:spLocks noChangeArrowheads="1"/>
          </p:cNvSpPr>
          <p:nvPr/>
        </p:nvSpPr>
        <p:spPr bwMode="auto">
          <a:xfrm>
            <a:off x="4557092" y="2533896"/>
            <a:ext cx="406301" cy="21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50000"/>
              </a:spcBef>
              <a:buClrTx/>
              <a:buSzTx/>
              <a:buNone/>
              <a:defRPr/>
            </a:pPr>
            <a:r>
              <a:rPr lang="en-US" altLang="x-none" sz="788">
                <a:solidFill>
                  <a:srgbClr val="000000"/>
                </a:solidFill>
              </a:rPr>
              <a:t>B</a:t>
            </a:r>
          </a:p>
        </p:txBody>
      </p:sp>
    </p:spTree>
    <p:extLst>
      <p:ext uri="{BB962C8B-B14F-4D97-AF65-F5344CB8AC3E}">
        <p14:creationId xmlns:p14="http://schemas.microsoft.com/office/powerpoint/2010/main" val="312036938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build Sequential Logic? </a:t>
            </a:r>
          </a:p>
        </p:txBody>
      </p:sp>
      <p:sp>
        <p:nvSpPr>
          <p:cNvPr id="3" name="Content Placeholder 2"/>
          <p:cNvSpPr>
            <a:spLocks noGrp="1"/>
          </p:cNvSpPr>
          <p:nvPr>
            <p:ph idx="1"/>
          </p:nvPr>
        </p:nvSpPr>
        <p:spPr>
          <a:xfrm>
            <a:off x="1097280" y="1188720"/>
            <a:ext cx="7315199" cy="1277273"/>
          </a:xfrm>
        </p:spPr>
        <p:txBody>
          <a:bodyPr/>
          <a:lstStyle/>
          <a:p>
            <a:r>
              <a:rPr lang="en-US" dirty="0"/>
              <a:t>Sequential logic:</a:t>
            </a:r>
          </a:p>
          <a:p>
            <a:pPr lvl="1"/>
            <a:r>
              <a:rPr lang="en-US" dirty="0"/>
              <a:t>Needs to maintain states </a:t>
            </a:r>
          </a:p>
          <a:p>
            <a:r>
              <a:rPr lang="en-US" dirty="0"/>
              <a:t>Truth table won’t be enough to build sequential logic.</a:t>
            </a:r>
          </a:p>
          <a:p>
            <a:r>
              <a:rPr lang="en-US" dirty="0"/>
              <a:t>Possible solution </a:t>
            </a:r>
          </a:p>
          <a:p>
            <a:pPr lvl="1"/>
            <a:r>
              <a:rPr lang="en-US" dirty="0"/>
              <a:t>Add a flip-flop to the output of LUT  </a:t>
            </a:r>
          </a:p>
        </p:txBody>
      </p:sp>
      <p:sp>
        <p:nvSpPr>
          <p:cNvPr id="4" name="Rectangle 4"/>
          <p:cNvSpPr>
            <a:spLocks noChangeArrowheads="1"/>
          </p:cNvSpPr>
          <p:nvPr/>
        </p:nvSpPr>
        <p:spPr bwMode="auto">
          <a:xfrm>
            <a:off x="3429001" y="3730228"/>
            <a:ext cx="850106" cy="43576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lgn="ctr" defTabSz="514350">
              <a:spcBef>
                <a:spcPct val="0"/>
              </a:spcBef>
              <a:buClrTx/>
              <a:buSzTx/>
              <a:buNone/>
              <a:defRPr/>
            </a:pPr>
            <a:r>
              <a:rPr lang="en-US" altLang="x-none" sz="1013">
                <a:solidFill>
                  <a:srgbClr val="000000"/>
                </a:solidFill>
              </a:rPr>
              <a:t>3-in, 2-out </a:t>
            </a:r>
          </a:p>
          <a:p>
            <a:pPr algn="ctr" defTabSz="514350">
              <a:spcBef>
                <a:spcPct val="0"/>
              </a:spcBef>
              <a:buClrTx/>
              <a:buSzTx/>
              <a:buNone/>
              <a:defRPr/>
            </a:pPr>
            <a:r>
              <a:rPr lang="en-US" altLang="x-none" sz="1013">
                <a:solidFill>
                  <a:srgbClr val="000000"/>
                </a:solidFill>
              </a:rPr>
              <a:t>LUT</a:t>
            </a:r>
          </a:p>
        </p:txBody>
      </p:sp>
      <p:sp>
        <p:nvSpPr>
          <p:cNvPr id="5" name="Line 5"/>
          <p:cNvSpPr>
            <a:spLocks noChangeShapeType="1"/>
          </p:cNvSpPr>
          <p:nvPr/>
        </p:nvSpPr>
        <p:spPr bwMode="auto">
          <a:xfrm>
            <a:off x="3614738" y="3558778"/>
            <a:ext cx="7144" cy="171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6" name="Line 6"/>
          <p:cNvSpPr>
            <a:spLocks noChangeShapeType="1"/>
          </p:cNvSpPr>
          <p:nvPr/>
        </p:nvSpPr>
        <p:spPr bwMode="auto">
          <a:xfrm>
            <a:off x="3836194" y="3558778"/>
            <a:ext cx="7144" cy="171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7" name="Line 7"/>
          <p:cNvSpPr>
            <a:spLocks noChangeShapeType="1"/>
          </p:cNvSpPr>
          <p:nvPr/>
        </p:nvSpPr>
        <p:spPr bwMode="auto">
          <a:xfrm>
            <a:off x="4036219" y="3558778"/>
            <a:ext cx="7144" cy="171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8" name="Line 8"/>
          <p:cNvSpPr>
            <a:spLocks noChangeShapeType="1"/>
          </p:cNvSpPr>
          <p:nvPr/>
        </p:nvSpPr>
        <p:spPr bwMode="auto">
          <a:xfrm>
            <a:off x="3629025" y="4165997"/>
            <a:ext cx="7144" cy="171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9" name="Line 9"/>
          <p:cNvSpPr>
            <a:spLocks noChangeShapeType="1"/>
          </p:cNvSpPr>
          <p:nvPr/>
        </p:nvSpPr>
        <p:spPr bwMode="auto">
          <a:xfrm>
            <a:off x="4064794" y="4165997"/>
            <a:ext cx="7144" cy="171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10" name="Rectangle 10"/>
          <p:cNvSpPr>
            <a:spLocks noChangeArrowheads="1"/>
          </p:cNvSpPr>
          <p:nvPr/>
        </p:nvSpPr>
        <p:spPr bwMode="auto">
          <a:xfrm>
            <a:off x="3479006" y="4323159"/>
            <a:ext cx="328613" cy="200025"/>
          </a:xfrm>
          <a:prstGeom prst="rect">
            <a:avLst/>
          </a:prstGeom>
          <a:solidFill>
            <a:srgbClr val="FFFFFF"/>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lgn="ctr" defTabSz="514350">
              <a:spcBef>
                <a:spcPct val="0"/>
              </a:spcBef>
              <a:buClrTx/>
              <a:buSzTx/>
              <a:buNone/>
              <a:defRPr/>
            </a:pPr>
            <a:r>
              <a:rPr lang="en-US" altLang="x-none" sz="900">
                <a:solidFill>
                  <a:srgbClr val="000000"/>
                </a:solidFill>
              </a:rPr>
              <a:t>FF</a:t>
            </a:r>
          </a:p>
        </p:txBody>
      </p:sp>
      <p:sp>
        <p:nvSpPr>
          <p:cNvPr id="11" name="Rectangle 11"/>
          <p:cNvSpPr>
            <a:spLocks noChangeArrowheads="1"/>
          </p:cNvSpPr>
          <p:nvPr/>
        </p:nvSpPr>
        <p:spPr bwMode="auto">
          <a:xfrm>
            <a:off x="3907631" y="4323159"/>
            <a:ext cx="328613" cy="200025"/>
          </a:xfrm>
          <a:prstGeom prst="rect">
            <a:avLst/>
          </a:prstGeom>
          <a:solidFill>
            <a:srgbClr val="FFFFFF"/>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lgn="ctr" defTabSz="514350">
              <a:spcBef>
                <a:spcPct val="0"/>
              </a:spcBef>
              <a:buClrTx/>
              <a:buSzTx/>
              <a:buNone/>
              <a:defRPr/>
            </a:pPr>
            <a:r>
              <a:rPr lang="en-US" altLang="x-none" sz="900">
                <a:solidFill>
                  <a:srgbClr val="000000"/>
                </a:solidFill>
              </a:rPr>
              <a:t>FF</a:t>
            </a:r>
          </a:p>
        </p:txBody>
      </p:sp>
      <p:sp>
        <p:nvSpPr>
          <p:cNvPr id="12" name="Rectangle 12"/>
          <p:cNvSpPr>
            <a:spLocks noChangeArrowheads="1"/>
          </p:cNvSpPr>
          <p:nvPr/>
        </p:nvSpPr>
        <p:spPr bwMode="auto">
          <a:xfrm>
            <a:off x="2300288" y="3723084"/>
            <a:ext cx="850106" cy="43576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lgn="ctr" defTabSz="514350">
              <a:spcBef>
                <a:spcPct val="0"/>
              </a:spcBef>
              <a:buClrTx/>
              <a:buSzTx/>
              <a:buNone/>
              <a:defRPr/>
            </a:pPr>
            <a:r>
              <a:rPr lang="en-US" altLang="x-none" sz="1013" dirty="0">
                <a:solidFill>
                  <a:srgbClr val="000000"/>
                </a:solidFill>
              </a:rPr>
              <a:t>3-in, 1-out </a:t>
            </a:r>
          </a:p>
          <a:p>
            <a:pPr algn="ctr" defTabSz="514350">
              <a:spcBef>
                <a:spcPct val="0"/>
              </a:spcBef>
              <a:buClrTx/>
              <a:buSzTx/>
              <a:buNone/>
              <a:defRPr/>
            </a:pPr>
            <a:r>
              <a:rPr lang="en-US" altLang="x-none" sz="1013" dirty="0">
                <a:solidFill>
                  <a:srgbClr val="000000"/>
                </a:solidFill>
              </a:rPr>
              <a:t>LUT</a:t>
            </a:r>
          </a:p>
        </p:txBody>
      </p:sp>
      <p:sp>
        <p:nvSpPr>
          <p:cNvPr id="13" name="Line 13"/>
          <p:cNvSpPr>
            <a:spLocks noChangeShapeType="1"/>
          </p:cNvSpPr>
          <p:nvPr/>
        </p:nvSpPr>
        <p:spPr bwMode="auto">
          <a:xfrm>
            <a:off x="2486025" y="3551634"/>
            <a:ext cx="7144" cy="171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14" name="Line 14"/>
          <p:cNvSpPr>
            <a:spLocks noChangeShapeType="1"/>
          </p:cNvSpPr>
          <p:nvPr/>
        </p:nvSpPr>
        <p:spPr bwMode="auto">
          <a:xfrm>
            <a:off x="2707482" y="3551634"/>
            <a:ext cx="7144" cy="171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15" name="Line 15"/>
          <p:cNvSpPr>
            <a:spLocks noChangeShapeType="1"/>
          </p:cNvSpPr>
          <p:nvPr/>
        </p:nvSpPr>
        <p:spPr bwMode="auto">
          <a:xfrm>
            <a:off x="2907507" y="3551634"/>
            <a:ext cx="7144" cy="171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16" name="Line 16"/>
          <p:cNvSpPr>
            <a:spLocks noChangeShapeType="1"/>
          </p:cNvSpPr>
          <p:nvPr/>
        </p:nvSpPr>
        <p:spPr bwMode="auto">
          <a:xfrm>
            <a:off x="2714625" y="4165997"/>
            <a:ext cx="7144" cy="171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17" name="Rectangle 18"/>
          <p:cNvSpPr>
            <a:spLocks noChangeArrowheads="1"/>
          </p:cNvSpPr>
          <p:nvPr/>
        </p:nvSpPr>
        <p:spPr bwMode="auto">
          <a:xfrm>
            <a:off x="2564606" y="4323159"/>
            <a:ext cx="328613" cy="200025"/>
          </a:xfrm>
          <a:prstGeom prst="rect">
            <a:avLst/>
          </a:prstGeom>
          <a:solidFill>
            <a:srgbClr val="FFFFFF"/>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lgn="ctr" defTabSz="514350">
              <a:spcBef>
                <a:spcPct val="0"/>
              </a:spcBef>
              <a:buClrTx/>
              <a:buSzTx/>
              <a:buNone/>
              <a:defRPr/>
            </a:pPr>
            <a:r>
              <a:rPr lang="en-US" altLang="x-none" sz="900">
                <a:solidFill>
                  <a:srgbClr val="000000"/>
                </a:solidFill>
              </a:rPr>
              <a:t>FF</a:t>
            </a:r>
          </a:p>
        </p:txBody>
      </p:sp>
    </p:spTree>
    <p:extLst>
      <p:ext uri="{BB962C8B-B14F-4D97-AF65-F5344CB8AC3E}">
        <p14:creationId xmlns:p14="http://schemas.microsoft.com/office/powerpoint/2010/main" val="387690842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build a register? </a:t>
            </a:r>
          </a:p>
        </p:txBody>
      </p:sp>
      <p:sp>
        <p:nvSpPr>
          <p:cNvPr id="3" name="Content Placeholder 2"/>
          <p:cNvSpPr>
            <a:spLocks noGrp="1"/>
          </p:cNvSpPr>
          <p:nvPr>
            <p:ph idx="1"/>
          </p:nvPr>
        </p:nvSpPr>
        <p:spPr>
          <a:xfrm>
            <a:off x="1097280" y="1188720"/>
            <a:ext cx="7315199" cy="193899"/>
          </a:xfrm>
        </p:spPr>
        <p:txBody>
          <a:bodyPr/>
          <a:lstStyle/>
          <a:p>
            <a:r>
              <a:rPr lang="en-US" dirty="0"/>
              <a:t>LUT simply passes inputs to appropriate output </a:t>
            </a:r>
          </a:p>
        </p:txBody>
      </p:sp>
      <p:sp>
        <p:nvSpPr>
          <p:cNvPr id="4" name="Rectangle 4"/>
          <p:cNvSpPr>
            <a:spLocks noChangeArrowheads="1"/>
          </p:cNvSpPr>
          <p:nvPr/>
        </p:nvSpPr>
        <p:spPr bwMode="auto">
          <a:xfrm>
            <a:off x="1563390" y="2569965"/>
            <a:ext cx="850106" cy="43576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lgn="ctr" defTabSz="514350">
              <a:spcBef>
                <a:spcPct val="0"/>
              </a:spcBef>
              <a:buClrTx/>
              <a:buSzTx/>
              <a:buNone/>
              <a:defRPr/>
            </a:pPr>
            <a:r>
              <a:rPr lang="en-US" altLang="x-none" sz="1013">
                <a:solidFill>
                  <a:srgbClr val="000000"/>
                </a:solidFill>
              </a:rPr>
              <a:t>3-in, 2-out </a:t>
            </a:r>
          </a:p>
          <a:p>
            <a:pPr algn="ctr" defTabSz="514350">
              <a:spcBef>
                <a:spcPct val="0"/>
              </a:spcBef>
              <a:buClrTx/>
              <a:buSzTx/>
              <a:buNone/>
              <a:defRPr/>
            </a:pPr>
            <a:r>
              <a:rPr lang="en-US" altLang="x-none" sz="1013">
                <a:solidFill>
                  <a:srgbClr val="000000"/>
                </a:solidFill>
              </a:rPr>
              <a:t>LUT</a:t>
            </a:r>
          </a:p>
        </p:txBody>
      </p:sp>
      <p:sp>
        <p:nvSpPr>
          <p:cNvPr id="5" name="Line 5"/>
          <p:cNvSpPr>
            <a:spLocks noChangeShapeType="1"/>
          </p:cNvSpPr>
          <p:nvPr/>
        </p:nvSpPr>
        <p:spPr bwMode="auto">
          <a:xfrm>
            <a:off x="1749127" y="2398514"/>
            <a:ext cx="7144" cy="171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6" name="Line 6"/>
          <p:cNvSpPr>
            <a:spLocks noChangeShapeType="1"/>
          </p:cNvSpPr>
          <p:nvPr/>
        </p:nvSpPr>
        <p:spPr bwMode="auto">
          <a:xfrm>
            <a:off x="1970583" y="2398514"/>
            <a:ext cx="7144" cy="171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7" name="Line 7"/>
          <p:cNvSpPr>
            <a:spLocks noChangeShapeType="1"/>
          </p:cNvSpPr>
          <p:nvPr/>
        </p:nvSpPr>
        <p:spPr bwMode="auto">
          <a:xfrm>
            <a:off x="2170608" y="2398514"/>
            <a:ext cx="7144" cy="171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8" name="Line 8"/>
          <p:cNvSpPr>
            <a:spLocks noChangeShapeType="1"/>
          </p:cNvSpPr>
          <p:nvPr/>
        </p:nvSpPr>
        <p:spPr bwMode="auto">
          <a:xfrm>
            <a:off x="1763415" y="3005733"/>
            <a:ext cx="7144" cy="171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9" name="Line 9"/>
          <p:cNvSpPr>
            <a:spLocks noChangeShapeType="1"/>
          </p:cNvSpPr>
          <p:nvPr/>
        </p:nvSpPr>
        <p:spPr bwMode="auto">
          <a:xfrm>
            <a:off x="2199183" y="3005733"/>
            <a:ext cx="7144" cy="171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10" name="Rectangle 10"/>
          <p:cNvSpPr>
            <a:spLocks noChangeArrowheads="1"/>
          </p:cNvSpPr>
          <p:nvPr/>
        </p:nvSpPr>
        <p:spPr bwMode="auto">
          <a:xfrm>
            <a:off x="1613395" y="3162896"/>
            <a:ext cx="328613" cy="200025"/>
          </a:xfrm>
          <a:prstGeom prst="rect">
            <a:avLst/>
          </a:prstGeom>
          <a:solidFill>
            <a:srgbClr val="FFFFFF"/>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lgn="ctr" defTabSz="514350">
              <a:spcBef>
                <a:spcPct val="0"/>
              </a:spcBef>
              <a:buClrTx/>
              <a:buSzTx/>
              <a:buNone/>
              <a:defRPr/>
            </a:pPr>
            <a:r>
              <a:rPr lang="en-US" altLang="x-none" sz="900">
                <a:solidFill>
                  <a:srgbClr val="000000"/>
                </a:solidFill>
              </a:rPr>
              <a:t>FF</a:t>
            </a:r>
          </a:p>
        </p:txBody>
      </p:sp>
      <p:sp>
        <p:nvSpPr>
          <p:cNvPr id="11" name="Rectangle 11"/>
          <p:cNvSpPr>
            <a:spLocks noChangeArrowheads="1"/>
          </p:cNvSpPr>
          <p:nvPr/>
        </p:nvSpPr>
        <p:spPr bwMode="auto">
          <a:xfrm>
            <a:off x="2042020" y="3162896"/>
            <a:ext cx="328613" cy="200025"/>
          </a:xfrm>
          <a:prstGeom prst="rect">
            <a:avLst/>
          </a:prstGeom>
          <a:solidFill>
            <a:srgbClr val="FFFFFF"/>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lgn="ctr" defTabSz="514350">
              <a:spcBef>
                <a:spcPct val="0"/>
              </a:spcBef>
              <a:buClrTx/>
              <a:buSzTx/>
              <a:buNone/>
              <a:defRPr/>
            </a:pPr>
            <a:r>
              <a:rPr lang="en-US" altLang="x-none" sz="900">
                <a:solidFill>
                  <a:srgbClr val="000000"/>
                </a:solidFill>
              </a:rPr>
              <a:t>FF</a:t>
            </a:r>
          </a:p>
        </p:txBody>
      </p:sp>
      <p:sp>
        <p:nvSpPr>
          <p:cNvPr id="12" name="Text Box 12"/>
          <p:cNvSpPr txBox="1">
            <a:spLocks noChangeArrowheads="1"/>
          </p:cNvSpPr>
          <p:nvPr/>
        </p:nvSpPr>
        <p:spPr bwMode="auto">
          <a:xfrm>
            <a:off x="1834851" y="2212777"/>
            <a:ext cx="41413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50000"/>
              </a:spcBef>
              <a:buClrTx/>
              <a:buSzTx/>
              <a:buNone/>
              <a:defRPr/>
            </a:pPr>
            <a:r>
              <a:rPr lang="en-US" altLang="x-none" sz="900" dirty="0">
                <a:solidFill>
                  <a:srgbClr val="000000"/>
                </a:solidFill>
              </a:rPr>
              <a:t>x(1)</a:t>
            </a:r>
          </a:p>
        </p:txBody>
      </p:sp>
      <p:sp>
        <p:nvSpPr>
          <p:cNvPr id="13" name="Text Box 13"/>
          <p:cNvSpPr txBox="1">
            <a:spLocks noChangeArrowheads="1"/>
          </p:cNvSpPr>
          <p:nvPr/>
        </p:nvSpPr>
        <p:spPr bwMode="auto">
          <a:xfrm>
            <a:off x="2063452" y="2212777"/>
            <a:ext cx="43576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50000"/>
              </a:spcBef>
              <a:buClrTx/>
              <a:buSzTx/>
              <a:buNone/>
              <a:defRPr/>
            </a:pPr>
            <a:r>
              <a:rPr lang="en-US" altLang="x-none" sz="900">
                <a:solidFill>
                  <a:srgbClr val="000000"/>
                </a:solidFill>
              </a:rPr>
              <a:t>x(0)</a:t>
            </a:r>
          </a:p>
        </p:txBody>
      </p:sp>
      <p:sp>
        <p:nvSpPr>
          <p:cNvPr id="14" name="Text Box 14"/>
          <p:cNvSpPr txBox="1">
            <a:spLocks noChangeArrowheads="1"/>
          </p:cNvSpPr>
          <p:nvPr/>
        </p:nvSpPr>
        <p:spPr bwMode="auto">
          <a:xfrm>
            <a:off x="1649113" y="3484364"/>
            <a:ext cx="42862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50000"/>
              </a:spcBef>
              <a:buClrTx/>
              <a:buSzTx/>
              <a:buNone/>
              <a:defRPr/>
            </a:pPr>
            <a:r>
              <a:rPr lang="en-US" altLang="x-none" sz="900">
                <a:solidFill>
                  <a:srgbClr val="000000"/>
                </a:solidFill>
              </a:rPr>
              <a:t>y(1)</a:t>
            </a:r>
          </a:p>
        </p:txBody>
      </p:sp>
      <p:sp>
        <p:nvSpPr>
          <p:cNvPr id="15" name="Text Box 15"/>
          <p:cNvSpPr txBox="1">
            <a:spLocks noChangeArrowheads="1"/>
          </p:cNvSpPr>
          <p:nvPr/>
        </p:nvSpPr>
        <p:spPr bwMode="auto">
          <a:xfrm>
            <a:off x="2077738" y="3484364"/>
            <a:ext cx="50720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50000"/>
              </a:spcBef>
              <a:buClrTx/>
              <a:buSzTx/>
              <a:buNone/>
              <a:defRPr/>
            </a:pPr>
            <a:r>
              <a:rPr lang="en-US" altLang="x-none" sz="900" dirty="0">
                <a:solidFill>
                  <a:srgbClr val="000000"/>
                </a:solidFill>
              </a:rPr>
              <a:t>y(0)</a:t>
            </a:r>
          </a:p>
        </p:txBody>
      </p:sp>
      <p:sp>
        <p:nvSpPr>
          <p:cNvPr id="16" name="Line 16"/>
          <p:cNvSpPr>
            <a:spLocks noChangeShapeType="1"/>
          </p:cNvSpPr>
          <p:nvPr/>
        </p:nvSpPr>
        <p:spPr bwMode="auto">
          <a:xfrm>
            <a:off x="1777702" y="3362920"/>
            <a:ext cx="5358" cy="1285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17" name="Line 17"/>
          <p:cNvSpPr>
            <a:spLocks noChangeShapeType="1"/>
          </p:cNvSpPr>
          <p:nvPr/>
        </p:nvSpPr>
        <p:spPr bwMode="auto">
          <a:xfrm>
            <a:off x="2206327" y="3362920"/>
            <a:ext cx="5358" cy="1285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graphicFrame>
        <p:nvGraphicFramePr>
          <p:cNvPr id="18" name="Group 18"/>
          <p:cNvGraphicFramePr>
            <a:graphicFrameLocks noGrp="1"/>
          </p:cNvGraphicFramePr>
          <p:nvPr/>
        </p:nvGraphicFramePr>
        <p:xfrm>
          <a:off x="6303961" y="2573536"/>
          <a:ext cx="785812" cy="1364464"/>
        </p:xfrm>
        <a:graphic>
          <a:graphicData uri="http://schemas.openxmlformats.org/drawingml/2006/table">
            <a:tbl>
              <a:tblPr/>
              <a:tblGrid>
                <a:gridCol w="392906">
                  <a:extLst>
                    <a:ext uri="{9D8B030D-6E8A-4147-A177-3AD203B41FA5}">
                      <a16:colId xmlns:a16="http://schemas.microsoft.com/office/drawing/2014/main" val="20000"/>
                    </a:ext>
                  </a:extLst>
                </a:gridCol>
                <a:gridCol w="392906">
                  <a:extLst>
                    <a:ext uri="{9D8B030D-6E8A-4147-A177-3AD203B41FA5}">
                      <a16:colId xmlns:a16="http://schemas.microsoft.com/office/drawing/2014/main" val="20001"/>
                    </a:ext>
                  </a:extLst>
                </a:gridCol>
              </a:tblGrid>
              <a:tr h="17055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700" b="0" i="0" u="none" strike="noStrike" cap="none" normalizeH="0" baseline="0">
                          <a:ln>
                            <a:noFill/>
                          </a:ln>
                          <a:solidFill>
                            <a:schemeClr val="hlink"/>
                          </a:solidFill>
                          <a:effectLst/>
                          <a:latin typeface="Arial" charset="0"/>
                        </a:rPr>
                        <a:t>0</a:t>
                      </a:r>
                    </a:p>
                  </a:txBody>
                  <a:tcPr marL="51435" marR="51435" marT="25718" marB="2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700" b="0" i="0" u="none" strike="noStrike" cap="none" normalizeH="0" baseline="0">
                          <a:ln>
                            <a:noFill/>
                          </a:ln>
                          <a:solidFill>
                            <a:srgbClr val="589C48"/>
                          </a:solidFill>
                          <a:effectLst/>
                          <a:latin typeface="Arial" charset="0"/>
                        </a:rPr>
                        <a:t>0</a:t>
                      </a:r>
                    </a:p>
                  </a:txBody>
                  <a:tcPr marL="51435" marR="51435" marT="25718" marB="2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7055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700" b="0" i="0" u="none" strike="noStrike" cap="none" normalizeH="0" baseline="0">
                          <a:ln>
                            <a:noFill/>
                          </a:ln>
                          <a:solidFill>
                            <a:schemeClr val="hlink"/>
                          </a:solidFill>
                          <a:effectLst/>
                          <a:latin typeface="Arial" charset="0"/>
                        </a:rPr>
                        <a:t>0</a:t>
                      </a:r>
                    </a:p>
                  </a:txBody>
                  <a:tcPr marL="51435" marR="51435" marT="25718" marB="2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700" b="0" i="0" u="none" strike="noStrike" cap="none" normalizeH="0" baseline="0">
                          <a:ln>
                            <a:noFill/>
                          </a:ln>
                          <a:solidFill>
                            <a:srgbClr val="589C48"/>
                          </a:solidFill>
                          <a:effectLst/>
                          <a:latin typeface="Arial" charset="0"/>
                        </a:rPr>
                        <a:t>1</a:t>
                      </a:r>
                    </a:p>
                  </a:txBody>
                  <a:tcPr marL="51435" marR="51435" marT="25718" marB="2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7055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700" b="0" i="0" u="none" strike="noStrike" cap="none" normalizeH="0" baseline="0">
                          <a:ln>
                            <a:noFill/>
                          </a:ln>
                          <a:solidFill>
                            <a:schemeClr val="hlink"/>
                          </a:solidFill>
                          <a:effectLst/>
                          <a:latin typeface="Arial" charset="0"/>
                        </a:rPr>
                        <a:t>1</a:t>
                      </a:r>
                    </a:p>
                  </a:txBody>
                  <a:tcPr marL="51435" marR="51435" marT="25718" marB="2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700" b="0" i="0" u="none" strike="noStrike" cap="none" normalizeH="0" baseline="0">
                          <a:ln>
                            <a:noFill/>
                          </a:ln>
                          <a:solidFill>
                            <a:srgbClr val="589C48"/>
                          </a:solidFill>
                          <a:effectLst/>
                          <a:latin typeface="Arial" charset="0"/>
                        </a:rPr>
                        <a:t>0</a:t>
                      </a:r>
                    </a:p>
                  </a:txBody>
                  <a:tcPr marL="51435" marR="51435" marT="25718" marB="2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7055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700" b="0" i="0" u="none" strike="noStrike" cap="none" normalizeH="0" baseline="0">
                          <a:ln>
                            <a:noFill/>
                          </a:ln>
                          <a:solidFill>
                            <a:schemeClr val="hlink"/>
                          </a:solidFill>
                          <a:effectLst/>
                          <a:latin typeface="Arial" charset="0"/>
                        </a:rPr>
                        <a:t>1</a:t>
                      </a:r>
                    </a:p>
                  </a:txBody>
                  <a:tcPr marL="51435" marR="51435" marT="25718" marB="2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700" b="0" i="0" u="none" strike="noStrike" cap="none" normalizeH="0" baseline="0">
                          <a:ln>
                            <a:noFill/>
                          </a:ln>
                          <a:solidFill>
                            <a:srgbClr val="589C48"/>
                          </a:solidFill>
                          <a:effectLst/>
                          <a:latin typeface="Arial" charset="0"/>
                        </a:rPr>
                        <a:t>1</a:t>
                      </a:r>
                    </a:p>
                  </a:txBody>
                  <a:tcPr marL="51435" marR="51435" marT="25718" marB="2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7055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700" b="0" i="0" u="none" strike="noStrike" cap="none" normalizeH="0" baseline="0">
                          <a:ln>
                            <a:noFill/>
                          </a:ln>
                          <a:solidFill>
                            <a:schemeClr val="hlink"/>
                          </a:solidFill>
                          <a:effectLst/>
                          <a:latin typeface="Arial" charset="0"/>
                        </a:rPr>
                        <a:t>0</a:t>
                      </a:r>
                    </a:p>
                  </a:txBody>
                  <a:tcPr marL="51435" marR="51435" marT="25718" marB="2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700" b="0" i="0" u="none" strike="noStrike" cap="none" normalizeH="0" baseline="0">
                          <a:ln>
                            <a:noFill/>
                          </a:ln>
                          <a:solidFill>
                            <a:srgbClr val="589C48"/>
                          </a:solidFill>
                          <a:effectLst/>
                          <a:latin typeface="Arial" charset="0"/>
                        </a:rPr>
                        <a:t>0</a:t>
                      </a:r>
                    </a:p>
                  </a:txBody>
                  <a:tcPr marL="51435" marR="51435" marT="25718" marB="2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7055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700" b="0" i="0" u="none" strike="noStrike" cap="none" normalizeH="0" baseline="0">
                          <a:ln>
                            <a:noFill/>
                          </a:ln>
                          <a:solidFill>
                            <a:schemeClr val="hlink"/>
                          </a:solidFill>
                          <a:effectLst/>
                          <a:latin typeface="Arial" charset="0"/>
                        </a:rPr>
                        <a:t>0</a:t>
                      </a:r>
                    </a:p>
                  </a:txBody>
                  <a:tcPr marL="51435" marR="51435" marT="25718" marB="2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700" b="0" i="0" u="none" strike="noStrike" cap="none" normalizeH="0" baseline="0">
                          <a:ln>
                            <a:noFill/>
                          </a:ln>
                          <a:solidFill>
                            <a:srgbClr val="589C48"/>
                          </a:solidFill>
                          <a:effectLst/>
                          <a:latin typeface="Arial" charset="0"/>
                        </a:rPr>
                        <a:t>1</a:t>
                      </a:r>
                    </a:p>
                  </a:txBody>
                  <a:tcPr marL="51435" marR="51435" marT="25718" marB="2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7055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700" b="0" i="0" u="none" strike="noStrike" cap="none" normalizeH="0" baseline="0">
                          <a:ln>
                            <a:noFill/>
                          </a:ln>
                          <a:solidFill>
                            <a:schemeClr val="hlink"/>
                          </a:solidFill>
                          <a:effectLst/>
                          <a:latin typeface="Arial" charset="0"/>
                        </a:rPr>
                        <a:t>1</a:t>
                      </a:r>
                    </a:p>
                  </a:txBody>
                  <a:tcPr marL="51435" marR="51435" marT="25718" marB="2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700" b="0" i="0" u="none" strike="noStrike" cap="none" normalizeH="0" baseline="0">
                          <a:ln>
                            <a:noFill/>
                          </a:ln>
                          <a:solidFill>
                            <a:srgbClr val="589C48"/>
                          </a:solidFill>
                          <a:effectLst/>
                          <a:latin typeface="Arial" charset="0"/>
                        </a:rPr>
                        <a:t>0</a:t>
                      </a:r>
                    </a:p>
                  </a:txBody>
                  <a:tcPr marL="51435" marR="51435" marT="25718" marB="2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7055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700" b="0" i="0" u="none" strike="noStrike" cap="none" normalizeH="0" baseline="0">
                          <a:ln>
                            <a:noFill/>
                          </a:ln>
                          <a:solidFill>
                            <a:schemeClr val="hlink"/>
                          </a:solidFill>
                          <a:effectLst/>
                          <a:latin typeface="Arial" charset="0"/>
                        </a:rPr>
                        <a:t>1</a:t>
                      </a:r>
                    </a:p>
                  </a:txBody>
                  <a:tcPr marL="51435" marR="51435" marT="25718" marB="2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700" b="0" i="0" u="none" strike="noStrike" cap="none" normalizeH="0" baseline="0" dirty="0">
                          <a:ln>
                            <a:noFill/>
                          </a:ln>
                          <a:solidFill>
                            <a:srgbClr val="589C48"/>
                          </a:solidFill>
                          <a:effectLst/>
                          <a:latin typeface="Arial" charset="0"/>
                        </a:rPr>
                        <a:t>1</a:t>
                      </a:r>
                    </a:p>
                  </a:txBody>
                  <a:tcPr marL="51435" marR="51435" marT="25718" marB="2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21" name="Text Box 55"/>
          <p:cNvSpPr txBox="1">
            <a:spLocks noChangeArrowheads="1"/>
          </p:cNvSpPr>
          <p:nvPr/>
        </p:nvSpPr>
        <p:spPr bwMode="auto">
          <a:xfrm>
            <a:off x="6363789" y="2365029"/>
            <a:ext cx="381298" cy="21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50000"/>
              </a:spcBef>
              <a:buClrTx/>
              <a:buSzTx/>
              <a:buNone/>
              <a:defRPr/>
            </a:pPr>
            <a:r>
              <a:rPr lang="en-US" altLang="x-none" sz="788" dirty="0">
                <a:solidFill>
                  <a:srgbClr val="000000"/>
                </a:solidFill>
              </a:rPr>
              <a:t>y(1)</a:t>
            </a:r>
          </a:p>
        </p:txBody>
      </p:sp>
      <p:sp>
        <p:nvSpPr>
          <p:cNvPr id="22" name="Text Box 56"/>
          <p:cNvSpPr txBox="1">
            <a:spLocks noChangeArrowheads="1"/>
          </p:cNvSpPr>
          <p:nvPr/>
        </p:nvSpPr>
        <p:spPr bwMode="auto">
          <a:xfrm>
            <a:off x="6792215" y="2365029"/>
            <a:ext cx="397372" cy="21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50000"/>
              </a:spcBef>
              <a:buClrTx/>
              <a:buSzTx/>
              <a:buNone/>
              <a:defRPr/>
            </a:pPr>
            <a:r>
              <a:rPr lang="en-US" altLang="x-none" sz="788">
                <a:solidFill>
                  <a:srgbClr val="000000"/>
                </a:solidFill>
              </a:rPr>
              <a:t>y(0)</a:t>
            </a:r>
          </a:p>
        </p:txBody>
      </p:sp>
      <p:sp>
        <p:nvSpPr>
          <p:cNvPr id="24" name="Line 63"/>
          <p:cNvSpPr>
            <a:spLocks noChangeShapeType="1"/>
          </p:cNvSpPr>
          <p:nvPr/>
        </p:nvSpPr>
        <p:spPr bwMode="auto">
          <a:xfrm>
            <a:off x="5721052" y="2436466"/>
            <a:ext cx="7144" cy="171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25" name="Line 64"/>
          <p:cNvSpPr>
            <a:spLocks noChangeShapeType="1"/>
          </p:cNvSpPr>
          <p:nvPr/>
        </p:nvSpPr>
        <p:spPr bwMode="auto">
          <a:xfrm>
            <a:off x="5863927" y="2401193"/>
            <a:ext cx="7144" cy="171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28" name="Rectangle 83"/>
          <p:cNvSpPr>
            <a:spLocks noChangeArrowheads="1"/>
          </p:cNvSpPr>
          <p:nvPr/>
        </p:nvSpPr>
        <p:spPr bwMode="auto">
          <a:xfrm>
            <a:off x="3070721" y="2569965"/>
            <a:ext cx="850106" cy="43576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lgn="ctr" defTabSz="514350">
              <a:spcBef>
                <a:spcPct val="0"/>
              </a:spcBef>
              <a:buClrTx/>
              <a:buSzTx/>
              <a:buNone/>
              <a:defRPr/>
            </a:pPr>
            <a:endParaRPr lang="x-none" altLang="x-none" sz="1013">
              <a:solidFill>
                <a:srgbClr val="000000"/>
              </a:solidFill>
            </a:endParaRPr>
          </a:p>
        </p:txBody>
      </p:sp>
      <p:sp>
        <p:nvSpPr>
          <p:cNvPr id="29" name="Line 84"/>
          <p:cNvSpPr>
            <a:spLocks noChangeShapeType="1"/>
          </p:cNvSpPr>
          <p:nvPr/>
        </p:nvSpPr>
        <p:spPr bwMode="auto">
          <a:xfrm>
            <a:off x="3256458" y="2398514"/>
            <a:ext cx="7144" cy="171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30" name="Line 85"/>
          <p:cNvSpPr>
            <a:spLocks noChangeShapeType="1"/>
          </p:cNvSpPr>
          <p:nvPr/>
        </p:nvSpPr>
        <p:spPr bwMode="auto">
          <a:xfrm>
            <a:off x="3477915" y="2398514"/>
            <a:ext cx="7144" cy="171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31" name="Line 86"/>
          <p:cNvSpPr>
            <a:spLocks noChangeShapeType="1"/>
          </p:cNvSpPr>
          <p:nvPr/>
        </p:nvSpPr>
        <p:spPr bwMode="auto">
          <a:xfrm>
            <a:off x="3677940" y="2398514"/>
            <a:ext cx="7144" cy="171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32" name="Line 87"/>
          <p:cNvSpPr>
            <a:spLocks noChangeShapeType="1"/>
          </p:cNvSpPr>
          <p:nvPr/>
        </p:nvSpPr>
        <p:spPr bwMode="auto">
          <a:xfrm>
            <a:off x="3270746" y="3005733"/>
            <a:ext cx="7144" cy="171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33" name="Line 88"/>
          <p:cNvSpPr>
            <a:spLocks noChangeShapeType="1"/>
          </p:cNvSpPr>
          <p:nvPr/>
        </p:nvSpPr>
        <p:spPr bwMode="auto">
          <a:xfrm>
            <a:off x="3706515" y="3005733"/>
            <a:ext cx="7144" cy="171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34" name="Rectangle 89"/>
          <p:cNvSpPr>
            <a:spLocks noChangeArrowheads="1"/>
          </p:cNvSpPr>
          <p:nvPr/>
        </p:nvSpPr>
        <p:spPr bwMode="auto">
          <a:xfrm>
            <a:off x="3120727" y="3162896"/>
            <a:ext cx="328613" cy="200025"/>
          </a:xfrm>
          <a:prstGeom prst="rect">
            <a:avLst/>
          </a:prstGeom>
          <a:solidFill>
            <a:srgbClr val="FFFFFF"/>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lgn="ctr" defTabSz="514350">
              <a:spcBef>
                <a:spcPct val="0"/>
              </a:spcBef>
              <a:buClrTx/>
              <a:buSzTx/>
              <a:buNone/>
              <a:defRPr/>
            </a:pPr>
            <a:r>
              <a:rPr lang="en-US" altLang="x-none" sz="900">
                <a:solidFill>
                  <a:srgbClr val="000000"/>
                </a:solidFill>
              </a:rPr>
              <a:t>FF</a:t>
            </a:r>
          </a:p>
        </p:txBody>
      </p:sp>
      <p:sp>
        <p:nvSpPr>
          <p:cNvPr id="35" name="Rectangle 90"/>
          <p:cNvSpPr>
            <a:spLocks noChangeArrowheads="1"/>
          </p:cNvSpPr>
          <p:nvPr/>
        </p:nvSpPr>
        <p:spPr bwMode="auto">
          <a:xfrm>
            <a:off x="3549352" y="3162896"/>
            <a:ext cx="328613" cy="200025"/>
          </a:xfrm>
          <a:prstGeom prst="rect">
            <a:avLst/>
          </a:prstGeom>
          <a:solidFill>
            <a:srgbClr val="FFFFFF"/>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lgn="ctr" defTabSz="514350">
              <a:spcBef>
                <a:spcPct val="0"/>
              </a:spcBef>
              <a:buClrTx/>
              <a:buSzTx/>
              <a:buNone/>
              <a:defRPr/>
            </a:pPr>
            <a:r>
              <a:rPr lang="en-US" altLang="x-none" sz="900">
                <a:solidFill>
                  <a:srgbClr val="000000"/>
                </a:solidFill>
              </a:rPr>
              <a:t>FF</a:t>
            </a:r>
          </a:p>
        </p:txBody>
      </p:sp>
      <p:sp>
        <p:nvSpPr>
          <p:cNvPr id="36" name="Text Box 91"/>
          <p:cNvSpPr txBox="1">
            <a:spLocks noChangeArrowheads="1"/>
          </p:cNvSpPr>
          <p:nvPr/>
        </p:nvSpPr>
        <p:spPr bwMode="auto">
          <a:xfrm>
            <a:off x="3342183" y="2212777"/>
            <a:ext cx="40699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50000"/>
              </a:spcBef>
              <a:buClrTx/>
              <a:buSzTx/>
              <a:buNone/>
              <a:defRPr/>
            </a:pPr>
            <a:r>
              <a:rPr lang="en-US" altLang="x-none" sz="900" dirty="0">
                <a:solidFill>
                  <a:srgbClr val="000000"/>
                </a:solidFill>
              </a:rPr>
              <a:t>x(1)</a:t>
            </a:r>
          </a:p>
        </p:txBody>
      </p:sp>
      <p:sp>
        <p:nvSpPr>
          <p:cNvPr id="37" name="Text Box 92"/>
          <p:cNvSpPr txBox="1">
            <a:spLocks noChangeArrowheads="1"/>
          </p:cNvSpPr>
          <p:nvPr/>
        </p:nvSpPr>
        <p:spPr bwMode="auto">
          <a:xfrm>
            <a:off x="3570782" y="2212777"/>
            <a:ext cx="47148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50000"/>
              </a:spcBef>
              <a:buClrTx/>
              <a:buSzTx/>
              <a:buNone/>
              <a:defRPr/>
            </a:pPr>
            <a:r>
              <a:rPr lang="en-US" altLang="x-none" sz="900" dirty="0">
                <a:solidFill>
                  <a:srgbClr val="000000"/>
                </a:solidFill>
              </a:rPr>
              <a:t>x(0)</a:t>
            </a:r>
          </a:p>
        </p:txBody>
      </p:sp>
      <p:sp>
        <p:nvSpPr>
          <p:cNvPr id="38" name="Text Box 93"/>
          <p:cNvSpPr txBox="1">
            <a:spLocks noChangeArrowheads="1"/>
          </p:cNvSpPr>
          <p:nvPr/>
        </p:nvSpPr>
        <p:spPr bwMode="auto">
          <a:xfrm>
            <a:off x="3156445" y="3484364"/>
            <a:ext cx="41433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50000"/>
              </a:spcBef>
              <a:buClrTx/>
              <a:buSzTx/>
              <a:buNone/>
              <a:defRPr/>
            </a:pPr>
            <a:r>
              <a:rPr lang="en-US" altLang="x-none" sz="900" dirty="0">
                <a:solidFill>
                  <a:srgbClr val="000000"/>
                </a:solidFill>
              </a:rPr>
              <a:t>y(1)</a:t>
            </a:r>
          </a:p>
        </p:txBody>
      </p:sp>
      <p:sp>
        <p:nvSpPr>
          <p:cNvPr id="39" name="Text Box 94"/>
          <p:cNvSpPr txBox="1">
            <a:spLocks noChangeArrowheads="1"/>
          </p:cNvSpPr>
          <p:nvPr/>
        </p:nvSpPr>
        <p:spPr bwMode="auto">
          <a:xfrm>
            <a:off x="3585069" y="3484364"/>
            <a:ext cx="55721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50000"/>
              </a:spcBef>
              <a:buClrTx/>
              <a:buSzTx/>
              <a:buNone/>
              <a:defRPr/>
            </a:pPr>
            <a:r>
              <a:rPr lang="en-US" altLang="x-none" sz="900" dirty="0">
                <a:solidFill>
                  <a:srgbClr val="000000"/>
                </a:solidFill>
              </a:rPr>
              <a:t>y(0)</a:t>
            </a:r>
          </a:p>
        </p:txBody>
      </p:sp>
      <p:sp>
        <p:nvSpPr>
          <p:cNvPr id="40" name="Line 95"/>
          <p:cNvSpPr>
            <a:spLocks noChangeShapeType="1"/>
          </p:cNvSpPr>
          <p:nvPr/>
        </p:nvSpPr>
        <p:spPr bwMode="auto">
          <a:xfrm>
            <a:off x="3285033" y="3362920"/>
            <a:ext cx="5358" cy="1285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41" name="Line 96"/>
          <p:cNvSpPr>
            <a:spLocks noChangeShapeType="1"/>
          </p:cNvSpPr>
          <p:nvPr/>
        </p:nvSpPr>
        <p:spPr bwMode="auto">
          <a:xfrm>
            <a:off x="3713658" y="3362920"/>
            <a:ext cx="5358" cy="1285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42" name="Line 97"/>
          <p:cNvSpPr>
            <a:spLocks noChangeShapeType="1"/>
          </p:cNvSpPr>
          <p:nvPr/>
        </p:nvSpPr>
        <p:spPr bwMode="auto">
          <a:xfrm flipH="1">
            <a:off x="3270745" y="2566392"/>
            <a:ext cx="210741" cy="4429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43" name="Line 98"/>
          <p:cNvSpPr>
            <a:spLocks noChangeShapeType="1"/>
          </p:cNvSpPr>
          <p:nvPr/>
        </p:nvSpPr>
        <p:spPr bwMode="auto">
          <a:xfrm>
            <a:off x="3677940" y="2573536"/>
            <a:ext cx="35719" cy="43934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44" name="Text Box 99"/>
          <p:cNvSpPr txBox="1">
            <a:spLocks noChangeArrowheads="1"/>
          </p:cNvSpPr>
          <p:nvPr/>
        </p:nvSpPr>
        <p:spPr bwMode="auto">
          <a:xfrm>
            <a:off x="5463877" y="2586038"/>
            <a:ext cx="690563" cy="21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50000"/>
              </a:spcBef>
              <a:buClrTx/>
              <a:buSzTx/>
              <a:buNone/>
              <a:defRPr/>
            </a:pPr>
            <a:r>
              <a:rPr lang="en-US" altLang="x-none" sz="788" dirty="0">
                <a:solidFill>
                  <a:srgbClr val="000000"/>
                </a:solidFill>
              </a:rPr>
              <a:t>0    </a:t>
            </a:r>
            <a:r>
              <a:rPr lang="en-US" altLang="x-none" sz="788" dirty="0">
                <a:solidFill>
                  <a:srgbClr val="009999"/>
                </a:solidFill>
              </a:rPr>
              <a:t>0</a:t>
            </a:r>
            <a:r>
              <a:rPr lang="en-US" altLang="x-none" sz="788" dirty="0">
                <a:solidFill>
                  <a:srgbClr val="000000"/>
                </a:solidFill>
              </a:rPr>
              <a:t>    </a:t>
            </a:r>
            <a:r>
              <a:rPr lang="en-US" altLang="x-none" sz="788" dirty="0">
                <a:solidFill>
                  <a:srgbClr val="589C48"/>
                </a:solidFill>
              </a:rPr>
              <a:t>0</a:t>
            </a:r>
          </a:p>
        </p:txBody>
      </p:sp>
      <p:sp>
        <p:nvSpPr>
          <p:cNvPr id="45" name="Text Box 100"/>
          <p:cNvSpPr txBox="1">
            <a:spLocks noChangeArrowheads="1"/>
          </p:cNvSpPr>
          <p:nvPr/>
        </p:nvSpPr>
        <p:spPr bwMode="auto">
          <a:xfrm>
            <a:off x="5463877" y="2923580"/>
            <a:ext cx="785812" cy="21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50000"/>
              </a:spcBef>
              <a:buClrTx/>
              <a:buSzTx/>
              <a:buNone/>
              <a:defRPr/>
            </a:pPr>
            <a:r>
              <a:rPr lang="en-US" altLang="x-none" sz="788" dirty="0">
                <a:solidFill>
                  <a:srgbClr val="000000"/>
                </a:solidFill>
              </a:rPr>
              <a:t>0    </a:t>
            </a:r>
            <a:r>
              <a:rPr lang="en-US" altLang="x-none" sz="788" dirty="0">
                <a:solidFill>
                  <a:srgbClr val="009999"/>
                </a:solidFill>
              </a:rPr>
              <a:t>1</a:t>
            </a:r>
            <a:r>
              <a:rPr lang="en-US" altLang="x-none" sz="788" dirty="0">
                <a:solidFill>
                  <a:srgbClr val="000000"/>
                </a:solidFill>
              </a:rPr>
              <a:t>    </a:t>
            </a:r>
            <a:r>
              <a:rPr lang="en-US" altLang="x-none" sz="788" dirty="0">
                <a:solidFill>
                  <a:srgbClr val="589C48"/>
                </a:solidFill>
              </a:rPr>
              <a:t>0</a:t>
            </a:r>
          </a:p>
        </p:txBody>
      </p:sp>
      <p:sp>
        <p:nvSpPr>
          <p:cNvPr id="46" name="Text Box 101"/>
          <p:cNvSpPr txBox="1">
            <a:spLocks noChangeArrowheads="1"/>
          </p:cNvSpPr>
          <p:nvPr/>
        </p:nvSpPr>
        <p:spPr bwMode="auto">
          <a:xfrm>
            <a:off x="5463877" y="2754810"/>
            <a:ext cx="608503" cy="21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50000"/>
              </a:spcBef>
              <a:buClrTx/>
              <a:buSzTx/>
              <a:buNone/>
              <a:defRPr/>
            </a:pPr>
            <a:r>
              <a:rPr lang="en-US" altLang="x-none" sz="788" dirty="0">
                <a:solidFill>
                  <a:srgbClr val="000000"/>
                </a:solidFill>
              </a:rPr>
              <a:t>0    </a:t>
            </a:r>
            <a:r>
              <a:rPr lang="en-US" altLang="x-none" sz="788" dirty="0">
                <a:solidFill>
                  <a:srgbClr val="009999"/>
                </a:solidFill>
              </a:rPr>
              <a:t>0</a:t>
            </a:r>
            <a:r>
              <a:rPr lang="en-US" altLang="x-none" sz="788" dirty="0">
                <a:solidFill>
                  <a:srgbClr val="000000"/>
                </a:solidFill>
              </a:rPr>
              <a:t>    </a:t>
            </a:r>
            <a:r>
              <a:rPr lang="en-US" altLang="x-none" sz="788" dirty="0">
                <a:solidFill>
                  <a:srgbClr val="589C48"/>
                </a:solidFill>
              </a:rPr>
              <a:t>1</a:t>
            </a:r>
          </a:p>
        </p:txBody>
      </p:sp>
      <p:sp>
        <p:nvSpPr>
          <p:cNvPr id="47" name="Text Box 102"/>
          <p:cNvSpPr txBox="1">
            <a:spLocks noChangeArrowheads="1"/>
          </p:cNvSpPr>
          <p:nvPr/>
        </p:nvSpPr>
        <p:spPr bwMode="auto">
          <a:xfrm>
            <a:off x="5463877" y="3091458"/>
            <a:ext cx="675778" cy="21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50000"/>
              </a:spcBef>
              <a:buClrTx/>
              <a:buSzTx/>
              <a:buNone/>
              <a:defRPr/>
            </a:pPr>
            <a:r>
              <a:rPr lang="en-US" altLang="x-none" sz="788" dirty="0">
                <a:solidFill>
                  <a:srgbClr val="000000"/>
                </a:solidFill>
              </a:rPr>
              <a:t>0    </a:t>
            </a:r>
            <a:r>
              <a:rPr lang="en-US" altLang="x-none" sz="788" dirty="0">
                <a:solidFill>
                  <a:srgbClr val="009999"/>
                </a:solidFill>
              </a:rPr>
              <a:t>1 </a:t>
            </a:r>
            <a:r>
              <a:rPr lang="en-US" altLang="x-none" sz="788" dirty="0">
                <a:solidFill>
                  <a:srgbClr val="000000"/>
                </a:solidFill>
              </a:rPr>
              <a:t>   </a:t>
            </a:r>
            <a:r>
              <a:rPr lang="en-US" altLang="x-none" sz="788" dirty="0">
                <a:solidFill>
                  <a:srgbClr val="589C48"/>
                </a:solidFill>
              </a:rPr>
              <a:t>1</a:t>
            </a:r>
          </a:p>
        </p:txBody>
      </p:sp>
      <p:sp>
        <p:nvSpPr>
          <p:cNvPr id="48" name="Text Box 103"/>
          <p:cNvSpPr txBox="1">
            <a:spLocks noChangeArrowheads="1"/>
          </p:cNvSpPr>
          <p:nvPr/>
        </p:nvSpPr>
        <p:spPr bwMode="auto">
          <a:xfrm>
            <a:off x="5463877" y="3260229"/>
            <a:ext cx="675778" cy="21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50000"/>
              </a:spcBef>
              <a:buClrTx/>
              <a:buSzTx/>
              <a:buNone/>
              <a:defRPr/>
            </a:pPr>
            <a:r>
              <a:rPr lang="en-US" altLang="x-none" sz="788" dirty="0">
                <a:solidFill>
                  <a:srgbClr val="000000"/>
                </a:solidFill>
              </a:rPr>
              <a:t>1    </a:t>
            </a:r>
            <a:r>
              <a:rPr lang="en-US" altLang="x-none" sz="788" dirty="0">
                <a:solidFill>
                  <a:srgbClr val="009999"/>
                </a:solidFill>
              </a:rPr>
              <a:t>0</a:t>
            </a:r>
            <a:r>
              <a:rPr lang="en-US" altLang="x-none" sz="788" dirty="0">
                <a:solidFill>
                  <a:srgbClr val="000000"/>
                </a:solidFill>
              </a:rPr>
              <a:t>    </a:t>
            </a:r>
            <a:r>
              <a:rPr lang="en-US" altLang="x-none" sz="788" dirty="0">
                <a:solidFill>
                  <a:srgbClr val="589C48"/>
                </a:solidFill>
              </a:rPr>
              <a:t>0</a:t>
            </a:r>
          </a:p>
        </p:txBody>
      </p:sp>
      <p:sp>
        <p:nvSpPr>
          <p:cNvPr id="49" name="Text Box 104"/>
          <p:cNvSpPr txBox="1">
            <a:spLocks noChangeArrowheads="1"/>
          </p:cNvSpPr>
          <p:nvPr/>
        </p:nvSpPr>
        <p:spPr bwMode="auto">
          <a:xfrm>
            <a:off x="5463877" y="3428108"/>
            <a:ext cx="691851" cy="21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50000"/>
              </a:spcBef>
              <a:buClrTx/>
              <a:buSzTx/>
              <a:buNone/>
              <a:defRPr/>
            </a:pPr>
            <a:r>
              <a:rPr lang="en-US" altLang="x-none" sz="788" dirty="0">
                <a:solidFill>
                  <a:srgbClr val="000000"/>
                </a:solidFill>
              </a:rPr>
              <a:t>1    </a:t>
            </a:r>
            <a:r>
              <a:rPr lang="en-US" altLang="x-none" sz="788" dirty="0">
                <a:solidFill>
                  <a:srgbClr val="009999"/>
                </a:solidFill>
              </a:rPr>
              <a:t>0</a:t>
            </a:r>
            <a:r>
              <a:rPr lang="en-US" altLang="x-none" sz="788" dirty="0">
                <a:solidFill>
                  <a:srgbClr val="000000"/>
                </a:solidFill>
              </a:rPr>
              <a:t>    </a:t>
            </a:r>
            <a:r>
              <a:rPr lang="en-US" altLang="x-none" sz="788" dirty="0">
                <a:solidFill>
                  <a:srgbClr val="589C48"/>
                </a:solidFill>
              </a:rPr>
              <a:t>1</a:t>
            </a:r>
          </a:p>
        </p:txBody>
      </p:sp>
      <p:sp>
        <p:nvSpPr>
          <p:cNvPr id="50" name="Text Box 105"/>
          <p:cNvSpPr txBox="1">
            <a:spLocks noChangeArrowheads="1"/>
          </p:cNvSpPr>
          <p:nvPr/>
        </p:nvSpPr>
        <p:spPr bwMode="auto">
          <a:xfrm>
            <a:off x="5463877" y="3596879"/>
            <a:ext cx="675778" cy="21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50000"/>
              </a:spcBef>
              <a:buClrTx/>
              <a:buSzTx/>
              <a:buNone/>
              <a:defRPr/>
            </a:pPr>
            <a:r>
              <a:rPr lang="en-US" altLang="x-none" sz="788" dirty="0">
                <a:solidFill>
                  <a:srgbClr val="000000"/>
                </a:solidFill>
              </a:rPr>
              <a:t>1    </a:t>
            </a:r>
            <a:r>
              <a:rPr lang="en-US" altLang="x-none" sz="788" dirty="0">
                <a:solidFill>
                  <a:srgbClr val="009999"/>
                </a:solidFill>
              </a:rPr>
              <a:t>1</a:t>
            </a:r>
            <a:r>
              <a:rPr lang="en-US" altLang="x-none" sz="788" dirty="0">
                <a:solidFill>
                  <a:srgbClr val="000000"/>
                </a:solidFill>
              </a:rPr>
              <a:t>    </a:t>
            </a:r>
            <a:r>
              <a:rPr lang="en-US" altLang="x-none" sz="788" dirty="0">
                <a:solidFill>
                  <a:srgbClr val="589C48"/>
                </a:solidFill>
              </a:rPr>
              <a:t>0</a:t>
            </a:r>
          </a:p>
        </p:txBody>
      </p:sp>
      <p:sp>
        <p:nvSpPr>
          <p:cNvPr id="51" name="Text Box 106"/>
          <p:cNvSpPr txBox="1">
            <a:spLocks noChangeArrowheads="1"/>
          </p:cNvSpPr>
          <p:nvPr/>
        </p:nvSpPr>
        <p:spPr bwMode="auto">
          <a:xfrm>
            <a:off x="5463877" y="3764757"/>
            <a:ext cx="740270" cy="21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50000"/>
              </a:spcBef>
              <a:buClrTx/>
              <a:buSzTx/>
              <a:buNone/>
              <a:defRPr/>
            </a:pPr>
            <a:r>
              <a:rPr lang="en-US" altLang="x-none" sz="788" dirty="0">
                <a:solidFill>
                  <a:srgbClr val="000000"/>
                </a:solidFill>
              </a:rPr>
              <a:t>1    </a:t>
            </a:r>
            <a:r>
              <a:rPr lang="en-US" altLang="x-none" sz="788" dirty="0">
                <a:solidFill>
                  <a:srgbClr val="009999"/>
                </a:solidFill>
              </a:rPr>
              <a:t>1</a:t>
            </a:r>
            <a:r>
              <a:rPr lang="en-US" altLang="x-none" sz="788" dirty="0">
                <a:solidFill>
                  <a:srgbClr val="000000"/>
                </a:solidFill>
              </a:rPr>
              <a:t>    </a:t>
            </a:r>
            <a:r>
              <a:rPr lang="en-US" altLang="x-none" sz="788" dirty="0">
                <a:solidFill>
                  <a:srgbClr val="589C48"/>
                </a:solidFill>
              </a:rPr>
              <a:t>1</a:t>
            </a:r>
          </a:p>
        </p:txBody>
      </p:sp>
      <p:sp>
        <p:nvSpPr>
          <p:cNvPr id="52" name="Text Box 107"/>
          <p:cNvSpPr txBox="1">
            <a:spLocks noChangeArrowheads="1"/>
          </p:cNvSpPr>
          <p:nvPr/>
        </p:nvSpPr>
        <p:spPr bwMode="auto">
          <a:xfrm>
            <a:off x="5797252" y="2242245"/>
            <a:ext cx="357188" cy="21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50000"/>
              </a:spcBef>
              <a:buClrTx/>
              <a:buSzTx/>
              <a:buNone/>
              <a:defRPr/>
            </a:pPr>
            <a:r>
              <a:rPr lang="en-US" altLang="x-none" sz="788" dirty="0">
                <a:solidFill>
                  <a:srgbClr val="000000"/>
                </a:solidFill>
              </a:rPr>
              <a:t>x(0)</a:t>
            </a:r>
          </a:p>
        </p:txBody>
      </p:sp>
      <p:sp>
        <p:nvSpPr>
          <p:cNvPr id="53" name="Text Box 108"/>
          <p:cNvSpPr txBox="1">
            <a:spLocks noChangeArrowheads="1"/>
          </p:cNvSpPr>
          <p:nvPr/>
        </p:nvSpPr>
        <p:spPr bwMode="auto">
          <a:xfrm>
            <a:off x="5554365" y="2248496"/>
            <a:ext cx="356690" cy="21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50000"/>
              </a:spcBef>
              <a:buClrTx/>
              <a:buSzTx/>
              <a:buNone/>
              <a:defRPr/>
            </a:pPr>
            <a:r>
              <a:rPr lang="en-US" altLang="x-none" sz="788" dirty="0">
                <a:solidFill>
                  <a:srgbClr val="000000"/>
                </a:solidFill>
              </a:rPr>
              <a:t>x(1)</a:t>
            </a:r>
          </a:p>
        </p:txBody>
      </p:sp>
      <p:sp>
        <p:nvSpPr>
          <p:cNvPr id="54" name="Text Box 109"/>
          <p:cNvSpPr txBox="1">
            <a:spLocks noChangeArrowheads="1"/>
          </p:cNvSpPr>
          <p:nvPr/>
        </p:nvSpPr>
        <p:spPr bwMode="auto">
          <a:xfrm>
            <a:off x="1556246" y="1969890"/>
            <a:ext cx="1207293" cy="248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50000"/>
              </a:spcBef>
              <a:buClrTx/>
              <a:buSzTx/>
              <a:buNone/>
              <a:defRPr/>
            </a:pPr>
            <a:r>
              <a:rPr lang="en-US" altLang="x-none" sz="1013" i="1" dirty="0">
                <a:solidFill>
                  <a:srgbClr val="000000"/>
                </a:solidFill>
              </a:rPr>
              <a:t>Inputs/Outputs</a:t>
            </a:r>
          </a:p>
        </p:txBody>
      </p:sp>
      <p:sp>
        <p:nvSpPr>
          <p:cNvPr id="55" name="Text Box 110"/>
          <p:cNvSpPr txBox="1">
            <a:spLocks noChangeArrowheads="1"/>
          </p:cNvSpPr>
          <p:nvPr/>
        </p:nvSpPr>
        <p:spPr bwMode="auto">
          <a:xfrm>
            <a:off x="3077864" y="1977033"/>
            <a:ext cx="1319114" cy="248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50000"/>
              </a:spcBef>
              <a:buClrTx/>
              <a:buSzTx/>
              <a:buNone/>
              <a:defRPr/>
            </a:pPr>
            <a:r>
              <a:rPr lang="en-US" altLang="x-none" sz="1013" i="1" dirty="0">
                <a:solidFill>
                  <a:srgbClr val="000000"/>
                </a:solidFill>
              </a:rPr>
              <a:t>LUT functionality</a:t>
            </a:r>
          </a:p>
        </p:txBody>
      </p:sp>
      <p:sp>
        <p:nvSpPr>
          <p:cNvPr id="56" name="Text Box 111"/>
          <p:cNvSpPr txBox="1">
            <a:spLocks noChangeArrowheads="1"/>
          </p:cNvSpPr>
          <p:nvPr/>
        </p:nvSpPr>
        <p:spPr bwMode="auto">
          <a:xfrm>
            <a:off x="4499470" y="1891308"/>
            <a:ext cx="1128713" cy="404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lgn="ctr" defTabSz="514350">
              <a:spcBef>
                <a:spcPct val="50000"/>
              </a:spcBef>
              <a:buClrTx/>
              <a:buSzTx/>
              <a:buNone/>
              <a:defRPr/>
            </a:pPr>
            <a:r>
              <a:rPr lang="en-US" altLang="x-none" sz="1013" i="1">
                <a:solidFill>
                  <a:srgbClr val="000000"/>
                </a:solidFill>
              </a:rPr>
              <a:t>Corresponding Truth Table</a:t>
            </a:r>
          </a:p>
        </p:txBody>
      </p:sp>
      <p:sp>
        <p:nvSpPr>
          <p:cNvPr id="57" name="AutoShape 112"/>
          <p:cNvSpPr>
            <a:spLocks noChangeArrowheads="1"/>
          </p:cNvSpPr>
          <p:nvPr/>
        </p:nvSpPr>
        <p:spPr bwMode="auto">
          <a:xfrm>
            <a:off x="2584946" y="2655690"/>
            <a:ext cx="364331" cy="307181"/>
          </a:xfrm>
          <a:prstGeom prst="rightArrow">
            <a:avLst>
              <a:gd name="adj1" fmla="val 50000"/>
              <a:gd name="adj2" fmla="val 29651"/>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0"/>
              </a:spcBef>
              <a:buClrTx/>
              <a:buSzTx/>
              <a:buNone/>
              <a:defRPr/>
            </a:pPr>
            <a:endParaRPr lang="x-none" altLang="x-none" sz="1350">
              <a:solidFill>
                <a:srgbClr val="000000"/>
              </a:solidFill>
            </a:endParaRPr>
          </a:p>
        </p:txBody>
      </p:sp>
      <p:sp>
        <p:nvSpPr>
          <p:cNvPr id="58" name="AutoShape 113"/>
          <p:cNvSpPr>
            <a:spLocks noChangeArrowheads="1"/>
          </p:cNvSpPr>
          <p:nvPr/>
        </p:nvSpPr>
        <p:spPr bwMode="auto">
          <a:xfrm>
            <a:off x="4085134" y="2648546"/>
            <a:ext cx="364331" cy="307181"/>
          </a:xfrm>
          <a:prstGeom prst="rightArrow">
            <a:avLst>
              <a:gd name="adj1" fmla="val 50000"/>
              <a:gd name="adj2" fmla="val 29651"/>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0"/>
              </a:spcBef>
              <a:buClrTx/>
              <a:buSzTx/>
              <a:buNone/>
              <a:defRPr/>
            </a:pPr>
            <a:endParaRPr lang="x-none" altLang="x-none" sz="1350">
              <a:solidFill>
                <a:srgbClr val="000000"/>
              </a:solidFill>
            </a:endParaRPr>
          </a:p>
        </p:txBody>
      </p:sp>
    </p:spTree>
    <p:extLst>
      <p:ext uri="{BB962C8B-B14F-4D97-AF65-F5344CB8AC3E}">
        <p14:creationId xmlns:p14="http://schemas.microsoft.com/office/powerpoint/2010/main" val="340219658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Units in the FPGA </a:t>
            </a:r>
          </a:p>
        </p:txBody>
      </p:sp>
      <p:sp>
        <p:nvSpPr>
          <p:cNvPr id="3" name="Content Placeholder 2"/>
          <p:cNvSpPr>
            <a:spLocks noGrp="1"/>
          </p:cNvSpPr>
          <p:nvPr>
            <p:ph idx="1"/>
          </p:nvPr>
        </p:nvSpPr>
        <p:spPr>
          <a:xfrm>
            <a:off x="1097280" y="1188720"/>
            <a:ext cx="7315199" cy="1277273"/>
          </a:xfrm>
        </p:spPr>
        <p:txBody>
          <a:bodyPr/>
          <a:lstStyle/>
          <a:p>
            <a:r>
              <a:rPr lang="en-US" dirty="0"/>
              <a:t>Xilinx: Configurable Logic Blocks (CLBs)</a:t>
            </a:r>
          </a:p>
          <a:p>
            <a:r>
              <a:rPr lang="en-US" dirty="0"/>
              <a:t>Altera:  Logic Elements (LE) </a:t>
            </a:r>
            <a:r>
              <a:rPr lang="en-US" dirty="0">
                <a:sym typeface="Wingdings"/>
              </a:rPr>
              <a:t> </a:t>
            </a:r>
            <a:r>
              <a:rPr lang="en-US" dirty="0"/>
              <a:t>Logic Array Blocks (LAB) </a:t>
            </a:r>
          </a:p>
          <a:p>
            <a:r>
              <a:rPr lang="en-US" dirty="0"/>
              <a:t>First issue: How to make flip-flop optional?</a:t>
            </a:r>
          </a:p>
          <a:p>
            <a:pPr lvl="1"/>
            <a:r>
              <a:rPr lang="en-US" dirty="0"/>
              <a:t>Simples way: Use a mx </a:t>
            </a:r>
          </a:p>
          <a:p>
            <a:pPr lvl="1"/>
            <a:endParaRPr lang="en-US" dirty="0"/>
          </a:p>
        </p:txBody>
      </p:sp>
      <p:sp>
        <p:nvSpPr>
          <p:cNvPr id="4" name="Rectangle 4"/>
          <p:cNvSpPr>
            <a:spLocks noChangeArrowheads="1"/>
          </p:cNvSpPr>
          <p:nvPr/>
        </p:nvSpPr>
        <p:spPr bwMode="auto">
          <a:xfrm>
            <a:off x="3494195" y="2757067"/>
            <a:ext cx="850106" cy="43576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lgn="ctr" defTabSz="514350">
              <a:spcBef>
                <a:spcPct val="0"/>
              </a:spcBef>
              <a:buClrTx/>
              <a:buSzTx/>
              <a:buNone/>
              <a:defRPr/>
            </a:pPr>
            <a:r>
              <a:rPr lang="en-US" altLang="x-none" sz="1013">
                <a:solidFill>
                  <a:srgbClr val="000000"/>
                </a:solidFill>
              </a:rPr>
              <a:t>3-in, 1-out </a:t>
            </a:r>
          </a:p>
          <a:p>
            <a:pPr algn="ctr" defTabSz="514350">
              <a:spcBef>
                <a:spcPct val="0"/>
              </a:spcBef>
              <a:buClrTx/>
              <a:buSzTx/>
              <a:buNone/>
              <a:defRPr/>
            </a:pPr>
            <a:r>
              <a:rPr lang="en-US" altLang="x-none" sz="1013">
                <a:solidFill>
                  <a:srgbClr val="000000"/>
                </a:solidFill>
              </a:rPr>
              <a:t>LUT</a:t>
            </a:r>
          </a:p>
        </p:txBody>
      </p:sp>
      <p:sp>
        <p:nvSpPr>
          <p:cNvPr id="5" name="Line 5"/>
          <p:cNvSpPr>
            <a:spLocks noChangeShapeType="1"/>
          </p:cNvSpPr>
          <p:nvPr/>
        </p:nvSpPr>
        <p:spPr bwMode="auto">
          <a:xfrm>
            <a:off x="3679932" y="2585617"/>
            <a:ext cx="7144" cy="171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6" name="Line 6"/>
          <p:cNvSpPr>
            <a:spLocks noChangeShapeType="1"/>
          </p:cNvSpPr>
          <p:nvPr/>
        </p:nvSpPr>
        <p:spPr bwMode="auto">
          <a:xfrm>
            <a:off x="3901388" y="2585617"/>
            <a:ext cx="7144" cy="171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7" name="Line 7"/>
          <p:cNvSpPr>
            <a:spLocks noChangeShapeType="1"/>
          </p:cNvSpPr>
          <p:nvPr/>
        </p:nvSpPr>
        <p:spPr bwMode="auto">
          <a:xfrm>
            <a:off x="4101413" y="2585617"/>
            <a:ext cx="7144" cy="171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8" name="Line 9"/>
          <p:cNvSpPr>
            <a:spLocks noChangeShapeType="1"/>
          </p:cNvSpPr>
          <p:nvPr/>
        </p:nvSpPr>
        <p:spPr bwMode="auto">
          <a:xfrm>
            <a:off x="3972826" y="3192836"/>
            <a:ext cx="7144" cy="171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9" name="Rectangle 11"/>
          <p:cNvSpPr>
            <a:spLocks noChangeArrowheads="1"/>
          </p:cNvSpPr>
          <p:nvPr/>
        </p:nvSpPr>
        <p:spPr bwMode="auto">
          <a:xfrm>
            <a:off x="3808519" y="3349998"/>
            <a:ext cx="328613" cy="200025"/>
          </a:xfrm>
          <a:prstGeom prst="rect">
            <a:avLst/>
          </a:prstGeom>
          <a:solidFill>
            <a:srgbClr val="FFFFFF"/>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lgn="ctr" defTabSz="514350">
              <a:spcBef>
                <a:spcPct val="0"/>
              </a:spcBef>
              <a:buClrTx/>
              <a:buSzTx/>
              <a:buNone/>
              <a:defRPr/>
            </a:pPr>
            <a:r>
              <a:rPr lang="en-US" altLang="x-none" sz="900">
                <a:solidFill>
                  <a:srgbClr val="000000"/>
                </a:solidFill>
              </a:rPr>
              <a:t>FF</a:t>
            </a:r>
          </a:p>
        </p:txBody>
      </p:sp>
      <p:sp>
        <p:nvSpPr>
          <p:cNvPr id="10" name="Rectangle 12"/>
          <p:cNvSpPr>
            <a:spLocks noChangeArrowheads="1"/>
          </p:cNvSpPr>
          <p:nvPr/>
        </p:nvSpPr>
        <p:spPr bwMode="auto">
          <a:xfrm>
            <a:off x="3672788" y="3721473"/>
            <a:ext cx="328613" cy="200025"/>
          </a:xfrm>
          <a:prstGeom prst="rect">
            <a:avLst/>
          </a:prstGeom>
          <a:solidFill>
            <a:srgbClr val="FFFFFF"/>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lgn="ctr" defTabSz="514350">
              <a:spcBef>
                <a:spcPct val="0"/>
              </a:spcBef>
              <a:buClrTx/>
              <a:buSzTx/>
              <a:buNone/>
              <a:defRPr/>
            </a:pPr>
            <a:r>
              <a:rPr lang="en-US" altLang="x-none" sz="900">
                <a:solidFill>
                  <a:srgbClr val="000000"/>
                </a:solidFill>
              </a:rPr>
              <a:t>2x1</a:t>
            </a:r>
          </a:p>
        </p:txBody>
      </p:sp>
      <p:sp>
        <p:nvSpPr>
          <p:cNvPr id="11" name="Line 13"/>
          <p:cNvSpPr>
            <a:spLocks noChangeShapeType="1"/>
          </p:cNvSpPr>
          <p:nvPr/>
        </p:nvSpPr>
        <p:spPr bwMode="auto">
          <a:xfrm>
            <a:off x="3744226" y="3257130"/>
            <a:ext cx="0" cy="4643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12" name="Line 14"/>
          <p:cNvSpPr>
            <a:spLocks noChangeShapeType="1"/>
          </p:cNvSpPr>
          <p:nvPr/>
        </p:nvSpPr>
        <p:spPr bwMode="auto">
          <a:xfrm>
            <a:off x="3944251" y="3557167"/>
            <a:ext cx="7144" cy="171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13" name="Line 15"/>
          <p:cNvSpPr>
            <a:spLocks noChangeShapeType="1"/>
          </p:cNvSpPr>
          <p:nvPr/>
        </p:nvSpPr>
        <p:spPr bwMode="auto">
          <a:xfrm>
            <a:off x="3744226" y="3257130"/>
            <a:ext cx="228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14" name="Line 16"/>
          <p:cNvSpPr>
            <a:spLocks noChangeShapeType="1"/>
          </p:cNvSpPr>
          <p:nvPr/>
        </p:nvSpPr>
        <p:spPr bwMode="auto">
          <a:xfrm>
            <a:off x="3829951" y="3928642"/>
            <a:ext cx="7144" cy="171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15" name="Rectangle 17"/>
          <p:cNvSpPr>
            <a:spLocks noChangeArrowheads="1"/>
          </p:cNvSpPr>
          <p:nvPr/>
        </p:nvSpPr>
        <p:spPr bwMode="auto">
          <a:xfrm>
            <a:off x="3358463" y="2664198"/>
            <a:ext cx="1092994" cy="1328738"/>
          </a:xfrm>
          <a:prstGeom prst="rect">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0"/>
              </a:spcBef>
              <a:buClrTx/>
              <a:buSzTx/>
              <a:buNone/>
              <a:defRPr/>
            </a:pPr>
            <a:endParaRPr lang="x-none" altLang="x-none" sz="1350">
              <a:solidFill>
                <a:srgbClr val="000000"/>
              </a:solidFill>
            </a:endParaRPr>
          </a:p>
        </p:txBody>
      </p:sp>
    </p:spTree>
    <p:extLst>
      <p:ext uri="{BB962C8B-B14F-4D97-AF65-F5344CB8AC3E}">
        <p14:creationId xmlns:p14="http://schemas.microsoft.com/office/powerpoint/2010/main" val="174007133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than 1 LUTs</a:t>
            </a:r>
          </a:p>
        </p:txBody>
      </p:sp>
      <p:sp>
        <p:nvSpPr>
          <p:cNvPr id="3" name="Content Placeholder 2"/>
          <p:cNvSpPr>
            <a:spLocks noGrp="1"/>
          </p:cNvSpPr>
          <p:nvPr>
            <p:ph idx="1"/>
          </p:nvPr>
        </p:nvSpPr>
        <p:spPr>
          <a:xfrm>
            <a:off x="1384697" y="3876875"/>
            <a:ext cx="3043742" cy="193899"/>
          </a:xfrm>
        </p:spPr>
        <p:txBody>
          <a:bodyPr/>
          <a:lstStyle/>
          <a:p>
            <a:r>
              <a:rPr lang="en-US"/>
              <a:t>Internal connections between LUTs </a:t>
            </a:r>
            <a:endParaRPr lang="en-US" dirty="0"/>
          </a:p>
        </p:txBody>
      </p:sp>
      <p:sp>
        <p:nvSpPr>
          <p:cNvPr id="4" name="Rectangle 3"/>
          <p:cNvSpPr/>
          <p:nvPr/>
        </p:nvSpPr>
        <p:spPr>
          <a:xfrm>
            <a:off x="2444003" y="1877378"/>
            <a:ext cx="1095263" cy="52645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defTabSz="514350">
              <a:defRPr/>
            </a:pPr>
            <a:r>
              <a:rPr lang="en-US" sz="1013" dirty="0">
                <a:solidFill>
                  <a:srgbClr val="000000"/>
                </a:solidFill>
                <a:latin typeface="AUdimat"/>
              </a:rPr>
              <a:t>3 input LUT </a:t>
            </a:r>
          </a:p>
        </p:txBody>
      </p:sp>
      <p:sp>
        <p:nvSpPr>
          <p:cNvPr id="10" name="Rectangle 9"/>
          <p:cNvSpPr/>
          <p:nvPr/>
        </p:nvSpPr>
        <p:spPr>
          <a:xfrm>
            <a:off x="2444003" y="3035827"/>
            <a:ext cx="1095263" cy="52645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defTabSz="514350">
              <a:defRPr/>
            </a:pPr>
            <a:r>
              <a:rPr lang="en-US" sz="1013" dirty="0">
                <a:solidFill>
                  <a:srgbClr val="000000"/>
                </a:solidFill>
                <a:latin typeface="AUdimat"/>
              </a:rPr>
              <a:t>3 input LUT </a:t>
            </a:r>
          </a:p>
        </p:txBody>
      </p:sp>
      <p:cxnSp>
        <p:nvCxnSpPr>
          <p:cNvPr id="12" name="Straight Arrow Connector 11"/>
          <p:cNvCxnSpPr/>
          <p:nvPr/>
        </p:nvCxnSpPr>
        <p:spPr>
          <a:xfrm flipV="1">
            <a:off x="1705760" y="2034709"/>
            <a:ext cx="738244" cy="60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p:cNvCxnSpPr/>
          <p:nvPr/>
        </p:nvCxnSpPr>
        <p:spPr>
          <a:xfrm flipV="1">
            <a:off x="1705759" y="2198090"/>
            <a:ext cx="738244" cy="60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flipV="1">
            <a:off x="1705759" y="2331835"/>
            <a:ext cx="738244" cy="60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p:cNvCxnSpPr/>
          <p:nvPr/>
        </p:nvCxnSpPr>
        <p:spPr>
          <a:xfrm flipV="1">
            <a:off x="1705760" y="3153860"/>
            <a:ext cx="296508" cy="60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flipV="1">
            <a:off x="1705759" y="3317241"/>
            <a:ext cx="738244" cy="60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flipV="1">
            <a:off x="1705759" y="3450986"/>
            <a:ext cx="738244" cy="60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Rectangle 18"/>
          <p:cNvSpPr/>
          <p:nvPr/>
        </p:nvSpPr>
        <p:spPr>
          <a:xfrm>
            <a:off x="1998183" y="2763204"/>
            <a:ext cx="445821" cy="488093"/>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defTabSz="514350">
              <a:defRPr/>
            </a:pPr>
            <a:r>
              <a:rPr lang="en-US" sz="1013" dirty="0">
                <a:solidFill>
                  <a:srgbClr val="000000"/>
                </a:solidFill>
                <a:latin typeface="AUdimat"/>
              </a:rPr>
              <a:t>2-1 MUX</a:t>
            </a:r>
          </a:p>
        </p:txBody>
      </p:sp>
      <p:sp>
        <p:nvSpPr>
          <p:cNvPr id="22" name="Rectangle 11"/>
          <p:cNvSpPr>
            <a:spLocks noChangeArrowheads="1"/>
          </p:cNvSpPr>
          <p:nvPr/>
        </p:nvSpPr>
        <p:spPr bwMode="auto">
          <a:xfrm>
            <a:off x="4020334" y="1910154"/>
            <a:ext cx="328613" cy="200025"/>
          </a:xfrm>
          <a:prstGeom prst="rect">
            <a:avLst/>
          </a:prstGeom>
          <a:solidFill>
            <a:srgbClr val="FFFFFF"/>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lgn="ctr" defTabSz="514350">
              <a:spcBef>
                <a:spcPct val="0"/>
              </a:spcBef>
              <a:buClrTx/>
              <a:buSzTx/>
              <a:buNone/>
              <a:defRPr/>
            </a:pPr>
            <a:r>
              <a:rPr lang="en-US" altLang="x-none" sz="900">
                <a:solidFill>
                  <a:srgbClr val="000000"/>
                </a:solidFill>
              </a:rPr>
              <a:t>FF</a:t>
            </a:r>
          </a:p>
        </p:txBody>
      </p:sp>
      <p:sp>
        <p:nvSpPr>
          <p:cNvPr id="23" name="Rectangle 12"/>
          <p:cNvSpPr>
            <a:spLocks noChangeArrowheads="1"/>
          </p:cNvSpPr>
          <p:nvPr/>
        </p:nvSpPr>
        <p:spPr bwMode="auto">
          <a:xfrm>
            <a:off x="3920323" y="2231822"/>
            <a:ext cx="727892" cy="200025"/>
          </a:xfrm>
          <a:prstGeom prst="rect">
            <a:avLst/>
          </a:prstGeom>
          <a:solidFill>
            <a:srgbClr val="FFFFFF"/>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lgn="ctr" defTabSz="514350">
              <a:spcBef>
                <a:spcPct val="0"/>
              </a:spcBef>
              <a:buClrTx/>
              <a:buSzTx/>
              <a:buNone/>
              <a:defRPr/>
            </a:pPr>
            <a:r>
              <a:rPr lang="en-US" altLang="x-none" sz="900">
                <a:solidFill>
                  <a:srgbClr val="000000"/>
                </a:solidFill>
              </a:rPr>
              <a:t>2x1</a:t>
            </a:r>
          </a:p>
        </p:txBody>
      </p:sp>
      <p:sp>
        <p:nvSpPr>
          <p:cNvPr id="27" name="Line 16"/>
          <p:cNvSpPr>
            <a:spLocks noChangeShapeType="1"/>
          </p:cNvSpPr>
          <p:nvPr/>
        </p:nvSpPr>
        <p:spPr bwMode="auto">
          <a:xfrm flipH="1">
            <a:off x="4186742" y="2110180"/>
            <a:ext cx="12102" cy="12769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cxnSp>
        <p:nvCxnSpPr>
          <p:cNvPr id="29" name="Straight Arrow Connector 28"/>
          <p:cNvCxnSpPr>
            <a:endCxn id="22" idx="1"/>
          </p:cNvCxnSpPr>
          <p:nvPr/>
        </p:nvCxnSpPr>
        <p:spPr>
          <a:xfrm>
            <a:off x="3539266" y="2010167"/>
            <a:ext cx="48106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Elbow Connector 33"/>
          <p:cNvCxnSpPr>
            <a:endCxn id="23" idx="1"/>
          </p:cNvCxnSpPr>
          <p:nvPr/>
        </p:nvCxnSpPr>
        <p:spPr>
          <a:xfrm rot="16200000" flipH="1">
            <a:off x="3656695" y="2068208"/>
            <a:ext cx="321669" cy="20558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5" name="Line 16"/>
          <p:cNvSpPr>
            <a:spLocks noChangeShapeType="1"/>
          </p:cNvSpPr>
          <p:nvPr/>
        </p:nvSpPr>
        <p:spPr bwMode="auto">
          <a:xfrm>
            <a:off x="4648215" y="2331835"/>
            <a:ext cx="30468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cxnSp>
        <p:nvCxnSpPr>
          <p:cNvPr id="38" name="Elbow Connector 37"/>
          <p:cNvCxnSpPr/>
          <p:nvPr/>
        </p:nvCxnSpPr>
        <p:spPr>
          <a:xfrm rot="10800000" flipV="1">
            <a:off x="2002268" y="2559542"/>
            <a:ext cx="2831951" cy="358638"/>
          </a:xfrm>
          <a:prstGeom prst="bentConnector3">
            <a:avLst>
              <a:gd name="adj1" fmla="val 109829"/>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44" name="Straight Connector 43"/>
          <p:cNvCxnSpPr/>
          <p:nvPr/>
        </p:nvCxnSpPr>
        <p:spPr>
          <a:xfrm>
            <a:off x="4834219" y="2337886"/>
            <a:ext cx="0" cy="233864"/>
          </a:xfrm>
          <a:prstGeom prst="line">
            <a:avLst/>
          </a:prstGeom>
          <a:ln>
            <a:solidFill>
              <a:srgbClr val="C00000"/>
            </a:solidFill>
          </a:ln>
        </p:spPr>
        <p:style>
          <a:lnRef idx="3">
            <a:schemeClr val="dk1"/>
          </a:lnRef>
          <a:fillRef idx="0">
            <a:schemeClr val="dk1"/>
          </a:fillRef>
          <a:effectRef idx="2">
            <a:schemeClr val="dk1"/>
          </a:effectRef>
          <a:fontRef idx="minor">
            <a:schemeClr val="tx1"/>
          </a:fontRef>
        </p:style>
      </p:cxnSp>
      <p:sp>
        <p:nvSpPr>
          <p:cNvPr id="45" name="Rectangle 11"/>
          <p:cNvSpPr>
            <a:spLocks noChangeArrowheads="1"/>
          </p:cNvSpPr>
          <p:nvPr/>
        </p:nvSpPr>
        <p:spPr bwMode="auto">
          <a:xfrm>
            <a:off x="4041562" y="3102221"/>
            <a:ext cx="328613" cy="200025"/>
          </a:xfrm>
          <a:prstGeom prst="rect">
            <a:avLst/>
          </a:prstGeom>
          <a:solidFill>
            <a:srgbClr val="FFFFFF"/>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lgn="ctr" defTabSz="514350">
              <a:spcBef>
                <a:spcPct val="0"/>
              </a:spcBef>
              <a:buClrTx/>
              <a:buSzTx/>
              <a:buNone/>
              <a:defRPr/>
            </a:pPr>
            <a:r>
              <a:rPr lang="en-US" altLang="x-none" sz="900">
                <a:solidFill>
                  <a:srgbClr val="000000"/>
                </a:solidFill>
              </a:rPr>
              <a:t>FF</a:t>
            </a:r>
          </a:p>
        </p:txBody>
      </p:sp>
      <p:sp>
        <p:nvSpPr>
          <p:cNvPr id="46" name="Rectangle 12"/>
          <p:cNvSpPr>
            <a:spLocks noChangeArrowheads="1"/>
          </p:cNvSpPr>
          <p:nvPr/>
        </p:nvSpPr>
        <p:spPr bwMode="auto">
          <a:xfrm>
            <a:off x="3941551" y="3423889"/>
            <a:ext cx="727892" cy="200025"/>
          </a:xfrm>
          <a:prstGeom prst="rect">
            <a:avLst/>
          </a:prstGeom>
          <a:solidFill>
            <a:srgbClr val="FFFFFF"/>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lgn="ctr" defTabSz="514350">
              <a:spcBef>
                <a:spcPct val="0"/>
              </a:spcBef>
              <a:buClrTx/>
              <a:buSzTx/>
              <a:buNone/>
              <a:defRPr/>
            </a:pPr>
            <a:r>
              <a:rPr lang="en-US" altLang="x-none" sz="900">
                <a:solidFill>
                  <a:srgbClr val="000000"/>
                </a:solidFill>
              </a:rPr>
              <a:t>2x1</a:t>
            </a:r>
          </a:p>
        </p:txBody>
      </p:sp>
      <p:sp>
        <p:nvSpPr>
          <p:cNvPr id="47" name="Line 16"/>
          <p:cNvSpPr>
            <a:spLocks noChangeShapeType="1"/>
          </p:cNvSpPr>
          <p:nvPr/>
        </p:nvSpPr>
        <p:spPr bwMode="auto">
          <a:xfrm flipH="1">
            <a:off x="4207970" y="3302246"/>
            <a:ext cx="12102" cy="12769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cxnSp>
        <p:nvCxnSpPr>
          <p:cNvPr id="48" name="Straight Arrow Connector 47"/>
          <p:cNvCxnSpPr/>
          <p:nvPr/>
        </p:nvCxnSpPr>
        <p:spPr>
          <a:xfrm>
            <a:off x="3560495" y="3202233"/>
            <a:ext cx="48106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Elbow Connector 48"/>
          <p:cNvCxnSpPr/>
          <p:nvPr/>
        </p:nvCxnSpPr>
        <p:spPr>
          <a:xfrm rot="16200000" flipH="1">
            <a:off x="3677923" y="3260274"/>
            <a:ext cx="321669" cy="20558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50" name="Line 16"/>
          <p:cNvSpPr>
            <a:spLocks noChangeShapeType="1"/>
          </p:cNvSpPr>
          <p:nvPr/>
        </p:nvSpPr>
        <p:spPr bwMode="auto">
          <a:xfrm>
            <a:off x="4669443" y="3523901"/>
            <a:ext cx="30468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51" name="TextBox 50"/>
          <p:cNvSpPr txBox="1"/>
          <p:nvPr/>
        </p:nvSpPr>
        <p:spPr>
          <a:xfrm>
            <a:off x="3049165" y="2666304"/>
            <a:ext cx="1770036" cy="404085"/>
          </a:xfrm>
          <a:prstGeom prst="rect">
            <a:avLst/>
          </a:prstGeom>
          <a:noFill/>
        </p:spPr>
        <p:txBody>
          <a:bodyPr wrap="none" rtlCol="0">
            <a:spAutoFit/>
          </a:bodyPr>
          <a:lstStyle/>
          <a:p>
            <a:pPr defTabSz="514350">
              <a:defRPr/>
            </a:pPr>
            <a:r>
              <a:rPr lang="en-US" sz="1013" dirty="0">
                <a:solidFill>
                  <a:srgbClr val="000000"/>
                </a:solidFill>
                <a:latin typeface="AUdimat"/>
              </a:rPr>
              <a:t>Connecting more than 1 LUTs </a:t>
            </a:r>
          </a:p>
          <a:p>
            <a:pPr defTabSz="514350">
              <a:defRPr/>
            </a:pPr>
            <a:r>
              <a:rPr lang="en-US" sz="1013" dirty="0">
                <a:solidFill>
                  <a:srgbClr val="000000"/>
                </a:solidFill>
                <a:latin typeface="AUdimat"/>
              </a:rPr>
              <a:t>Carry in </a:t>
            </a:r>
          </a:p>
        </p:txBody>
      </p:sp>
    </p:spTree>
    <p:extLst>
      <p:ext uri="{BB962C8B-B14F-4D97-AF65-F5344CB8AC3E}">
        <p14:creationId xmlns:p14="http://schemas.microsoft.com/office/powerpoint/2010/main" val="294688842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Multiple LUTs</a:t>
            </a:r>
          </a:p>
        </p:txBody>
      </p:sp>
      <p:sp>
        <p:nvSpPr>
          <p:cNvPr id="3" name="Content Placeholder 2"/>
          <p:cNvSpPr>
            <a:spLocks noGrp="1"/>
          </p:cNvSpPr>
          <p:nvPr>
            <p:ph sz="half" idx="1"/>
          </p:nvPr>
        </p:nvSpPr>
        <p:spPr>
          <a:xfrm>
            <a:off x="398464" y="977503"/>
            <a:ext cx="4097337" cy="290849"/>
          </a:xfrm>
        </p:spPr>
        <p:txBody>
          <a:bodyPr/>
          <a:lstStyle/>
          <a:p>
            <a:endParaRPr lang="en-US" dirty="0"/>
          </a:p>
        </p:txBody>
      </p:sp>
      <p:sp>
        <p:nvSpPr>
          <p:cNvPr id="4" name="Content Placeholder 3"/>
          <p:cNvSpPr>
            <a:spLocks noGrp="1"/>
          </p:cNvSpPr>
          <p:nvPr>
            <p:ph sz="half" idx="2"/>
          </p:nvPr>
        </p:nvSpPr>
        <p:spPr>
          <a:xfrm>
            <a:off x="4648200" y="977503"/>
            <a:ext cx="4097338" cy="290849"/>
          </a:xfrm>
        </p:spPr>
        <p:txBody>
          <a:bodyPr/>
          <a:lstStyle/>
          <a:p>
            <a:endParaRPr lang="en-US" dirty="0"/>
          </a:p>
        </p:txBody>
      </p:sp>
      <p:sp>
        <p:nvSpPr>
          <p:cNvPr id="6" name="Rectangle 101"/>
          <p:cNvSpPr>
            <a:spLocks noChangeArrowheads="1"/>
          </p:cNvSpPr>
          <p:nvPr/>
        </p:nvSpPr>
        <p:spPr bwMode="auto">
          <a:xfrm>
            <a:off x="4186237" y="2100262"/>
            <a:ext cx="385763" cy="300038"/>
          </a:xfrm>
          <a:prstGeom prst="rect">
            <a:avLst/>
          </a:prstGeom>
          <a:solidFill>
            <a:schemeClr val="bg1"/>
          </a:solidFill>
          <a:ln w="28575">
            <a:solidFill>
              <a:schemeClr val="hlink"/>
            </a:solidFill>
            <a:prstDash val="sysDot"/>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defTabSz="514350">
              <a:spcBef>
                <a:spcPct val="0"/>
              </a:spcBef>
              <a:buClrTx/>
              <a:buSzTx/>
              <a:buNone/>
              <a:defRPr/>
            </a:pPr>
            <a:endParaRPr lang="en-US" altLang="en-US" sz="1350">
              <a:solidFill>
                <a:srgbClr val="000000"/>
              </a:solidFill>
            </a:endParaRPr>
          </a:p>
        </p:txBody>
      </p:sp>
      <p:sp>
        <p:nvSpPr>
          <p:cNvPr id="7" name="Text Box 2"/>
          <p:cNvSpPr txBox="1">
            <a:spLocks noChangeArrowheads="1"/>
          </p:cNvSpPr>
          <p:nvPr/>
        </p:nvSpPr>
        <p:spPr bwMode="auto">
          <a:xfrm>
            <a:off x="1657351" y="4071938"/>
            <a:ext cx="2068195" cy="248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defTabSz="514350">
              <a:spcBef>
                <a:spcPct val="0"/>
              </a:spcBef>
              <a:buClrTx/>
              <a:buSzTx/>
              <a:buNone/>
              <a:defRPr/>
            </a:pPr>
            <a:r>
              <a:rPr lang="en-US" altLang="en-US" sz="1013">
                <a:solidFill>
                  <a:srgbClr val="000000"/>
                </a:solidFill>
                <a:latin typeface="Book Antiqua" charset="0"/>
              </a:rPr>
              <a:t>f</a:t>
            </a:r>
            <a:r>
              <a:rPr lang="en-US" altLang="en-US" sz="1013" baseline="-25000">
                <a:solidFill>
                  <a:srgbClr val="000000"/>
                </a:solidFill>
                <a:latin typeface="Book Antiqua" charset="0"/>
              </a:rPr>
              <a:t>1</a:t>
            </a:r>
            <a:r>
              <a:rPr lang="en-US" altLang="en-US" sz="1013">
                <a:solidFill>
                  <a:srgbClr val="000000"/>
                </a:solidFill>
                <a:latin typeface="Book Antiqua" charset="0"/>
              </a:rPr>
              <a:t>= (abc + def) (g + h + i) (jk +lm)</a:t>
            </a:r>
          </a:p>
        </p:txBody>
      </p:sp>
      <p:grpSp>
        <p:nvGrpSpPr>
          <p:cNvPr id="8" name="Group 3"/>
          <p:cNvGrpSpPr>
            <a:grpSpLocks/>
          </p:cNvGrpSpPr>
          <p:nvPr/>
        </p:nvGrpSpPr>
        <p:grpSpPr bwMode="auto">
          <a:xfrm>
            <a:off x="1528762" y="1800225"/>
            <a:ext cx="2100263" cy="2185988"/>
            <a:chOff x="432" y="1344"/>
            <a:chExt cx="2352" cy="2448"/>
          </a:xfrm>
        </p:grpSpPr>
        <p:sp>
          <p:nvSpPr>
            <p:cNvPr id="9" name="Line 4"/>
            <p:cNvSpPr>
              <a:spLocks noChangeShapeType="1"/>
            </p:cNvSpPr>
            <p:nvPr/>
          </p:nvSpPr>
          <p:spPr bwMode="auto">
            <a:xfrm>
              <a:off x="2208" y="3792"/>
              <a:ext cx="5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10" name="AutoShape 5"/>
            <p:cNvSpPr>
              <a:spLocks noChangeArrowheads="1"/>
            </p:cNvSpPr>
            <p:nvPr/>
          </p:nvSpPr>
          <p:spPr bwMode="auto">
            <a:xfrm rot="5400000">
              <a:off x="594" y="1576"/>
              <a:ext cx="218" cy="473"/>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defTabSz="514350">
                <a:spcBef>
                  <a:spcPct val="0"/>
                </a:spcBef>
                <a:buClrTx/>
                <a:buSzTx/>
                <a:buNone/>
                <a:defRPr/>
              </a:pPr>
              <a:endParaRPr lang="en-US" altLang="en-US" sz="1350">
                <a:solidFill>
                  <a:srgbClr val="000000"/>
                </a:solidFill>
              </a:endParaRPr>
            </a:p>
          </p:txBody>
        </p:sp>
        <p:graphicFrame>
          <p:nvGraphicFramePr>
            <p:cNvPr id="11" name="Object 6"/>
            <p:cNvGraphicFramePr>
              <a:graphicFrameLocks noChangeAspect="1"/>
            </p:cNvGraphicFramePr>
            <p:nvPr/>
          </p:nvGraphicFramePr>
          <p:xfrm>
            <a:off x="810" y="2275"/>
            <a:ext cx="431" cy="571"/>
          </p:xfrm>
          <a:graphic>
            <a:graphicData uri="http://schemas.openxmlformats.org/presentationml/2006/ole">
              <mc:AlternateContent xmlns:mc="http://schemas.openxmlformats.org/markup-compatibility/2006">
                <mc:Choice xmlns:v="urn:schemas-microsoft-com:vml" Requires="v">
                  <p:oleObj name="Bitmap Image" r:id="rId2" imgW="647619" imgH="1571844" progId="Paint.Picture">
                    <p:embed/>
                  </p:oleObj>
                </mc:Choice>
                <mc:Fallback>
                  <p:oleObj name="Bitmap Image" r:id="rId2" imgW="647619" imgH="1571844" progId="Paint.Picture">
                    <p:embed/>
                    <p:pic>
                      <p:nvPicPr>
                        <p:cNvPr id="11"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 y="2275"/>
                          <a:ext cx="431" cy="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2" name="Object 7"/>
            <p:cNvGraphicFramePr>
              <a:graphicFrameLocks noChangeAspect="1"/>
            </p:cNvGraphicFramePr>
            <p:nvPr/>
          </p:nvGraphicFramePr>
          <p:xfrm>
            <a:off x="1983" y="2208"/>
            <a:ext cx="375" cy="571"/>
          </p:xfrm>
          <a:graphic>
            <a:graphicData uri="http://schemas.openxmlformats.org/presentationml/2006/ole">
              <mc:AlternateContent xmlns:mc="http://schemas.openxmlformats.org/markup-compatibility/2006">
                <mc:Choice xmlns:v="urn:schemas-microsoft-com:vml" Requires="v">
                  <p:oleObj name="Bitmap Image" r:id="rId4" imgW="647619" imgH="1571844" progId="Paint.Picture">
                    <p:embed/>
                  </p:oleObj>
                </mc:Choice>
                <mc:Fallback>
                  <p:oleObj name="Bitmap Image" r:id="rId4" imgW="647619" imgH="1571844" progId="Paint.Picture">
                    <p:embed/>
                    <p:pic>
                      <p:nvPicPr>
                        <p:cNvPr id="12"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3" y="2208"/>
                          <a:ext cx="375" cy="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3" name="AutoShape 8"/>
            <p:cNvSpPr>
              <a:spLocks noChangeArrowheads="1"/>
            </p:cNvSpPr>
            <p:nvPr/>
          </p:nvSpPr>
          <p:spPr bwMode="auto">
            <a:xfrm rot="5400000">
              <a:off x="1063" y="1576"/>
              <a:ext cx="218" cy="473"/>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defTabSz="514350">
                <a:spcBef>
                  <a:spcPct val="0"/>
                </a:spcBef>
                <a:buClrTx/>
                <a:buSzTx/>
                <a:buNone/>
                <a:defRPr/>
              </a:pPr>
              <a:endParaRPr lang="en-US" altLang="en-US" sz="1350">
                <a:solidFill>
                  <a:srgbClr val="000000"/>
                </a:solidFill>
              </a:endParaRPr>
            </a:p>
          </p:txBody>
        </p:sp>
        <p:sp>
          <p:nvSpPr>
            <p:cNvPr id="14" name="AutoShape 9"/>
            <p:cNvSpPr>
              <a:spLocks noChangeArrowheads="1"/>
            </p:cNvSpPr>
            <p:nvPr/>
          </p:nvSpPr>
          <p:spPr bwMode="auto">
            <a:xfrm rot="5400000">
              <a:off x="1845" y="1576"/>
              <a:ext cx="218" cy="473"/>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defTabSz="514350">
                <a:spcBef>
                  <a:spcPct val="0"/>
                </a:spcBef>
                <a:buClrTx/>
                <a:buSzTx/>
                <a:buNone/>
                <a:defRPr/>
              </a:pPr>
              <a:endParaRPr lang="en-US" altLang="en-US" sz="1350">
                <a:solidFill>
                  <a:srgbClr val="000000"/>
                </a:solidFill>
              </a:endParaRPr>
            </a:p>
          </p:txBody>
        </p:sp>
        <p:sp>
          <p:nvSpPr>
            <p:cNvPr id="15" name="AutoShape 10"/>
            <p:cNvSpPr>
              <a:spLocks noChangeArrowheads="1"/>
            </p:cNvSpPr>
            <p:nvPr/>
          </p:nvSpPr>
          <p:spPr bwMode="auto">
            <a:xfrm rot="5400000">
              <a:off x="2236" y="1576"/>
              <a:ext cx="218" cy="473"/>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defTabSz="514350">
                <a:spcBef>
                  <a:spcPct val="0"/>
                </a:spcBef>
                <a:buClrTx/>
                <a:buSzTx/>
                <a:buNone/>
                <a:defRPr/>
              </a:pPr>
              <a:endParaRPr lang="en-US" altLang="en-US" sz="1350">
                <a:solidFill>
                  <a:srgbClr val="000000"/>
                </a:solidFill>
              </a:endParaRPr>
            </a:p>
          </p:txBody>
        </p:sp>
        <p:sp>
          <p:nvSpPr>
            <p:cNvPr id="16" name="AutoShape 11"/>
            <p:cNvSpPr>
              <a:spLocks noChangeArrowheads="1"/>
            </p:cNvSpPr>
            <p:nvPr/>
          </p:nvSpPr>
          <p:spPr bwMode="auto">
            <a:xfrm rot="5400000">
              <a:off x="1415" y="2920"/>
              <a:ext cx="218" cy="473"/>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defTabSz="514350">
                <a:spcBef>
                  <a:spcPct val="0"/>
                </a:spcBef>
                <a:buClrTx/>
                <a:buSzTx/>
                <a:buNone/>
                <a:defRPr/>
              </a:pPr>
              <a:endParaRPr lang="en-US" altLang="en-US" sz="1350">
                <a:solidFill>
                  <a:srgbClr val="000000"/>
                </a:solidFill>
              </a:endParaRPr>
            </a:p>
          </p:txBody>
        </p:sp>
        <p:sp>
          <p:nvSpPr>
            <p:cNvPr id="17" name="Line 12"/>
            <p:cNvSpPr>
              <a:spLocks noChangeShapeType="1"/>
            </p:cNvSpPr>
            <p:nvPr/>
          </p:nvSpPr>
          <p:spPr bwMode="auto">
            <a:xfrm>
              <a:off x="615" y="1536"/>
              <a:ext cx="0" cy="1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18" name="Line 13"/>
            <p:cNvSpPr>
              <a:spLocks noChangeShapeType="1"/>
            </p:cNvSpPr>
            <p:nvPr/>
          </p:nvSpPr>
          <p:spPr bwMode="auto">
            <a:xfrm>
              <a:off x="693" y="1536"/>
              <a:ext cx="0" cy="1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19" name="Line 14"/>
            <p:cNvSpPr>
              <a:spLocks noChangeShapeType="1"/>
            </p:cNvSpPr>
            <p:nvPr/>
          </p:nvSpPr>
          <p:spPr bwMode="auto">
            <a:xfrm>
              <a:off x="771" y="1536"/>
              <a:ext cx="0" cy="1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20" name="Line 15"/>
            <p:cNvSpPr>
              <a:spLocks noChangeShapeType="1"/>
            </p:cNvSpPr>
            <p:nvPr/>
          </p:nvSpPr>
          <p:spPr bwMode="auto">
            <a:xfrm>
              <a:off x="1085" y="1536"/>
              <a:ext cx="0" cy="1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21" name="Line 16"/>
            <p:cNvSpPr>
              <a:spLocks noChangeShapeType="1"/>
            </p:cNvSpPr>
            <p:nvPr/>
          </p:nvSpPr>
          <p:spPr bwMode="auto">
            <a:xfrm>
              <a:off x="1163" y="1536"/>
              <a:ext cx="0" cy="1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22" name="Line 17"/>
            <p:cNvSpPr>
              <a:spLocks noChangeShapeType="1"/>
            </p:cNvSpPr>
            <p:nvPr/>
          </p:nvSpPr>
          <p:spPr bwMode="auto">
            <a:xfrm>
              <a:off x="1241" y="1536"/>
              <a:ext cx="0" cy="1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23" name="Line 18"/>
            <p:cNvSpPr>
              <a:spLocks noChangeShapeType="1"/>
            </p:cNvSpPr>
            <p:nvPr/>
          </p:nvSpPr>
          <p:spPr bwMode="auto">
            <a:xfrm>
              <a:off x="1866" y="1536"/>
              <a:ext cx="0" cy="1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24" name="Line 19"/>
            <p:cNvSpPr>
              <a:spLocks noChangeShapeType="1"/>
            </p:cNvSpPr>
            <p:nvPr/>
          </p:nvSpPr>
          <p:spPr bwMode="auto">
            <a:xfrm>
              <a:off x="2023" y="1536"/>
              <a:ext cx="0" cy="1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25" name="Line 20"/>
            <p:cNvSpPr>
              <a:spLocks noChangeShapeType="1"/>
            </p:cNvSpPr>
            <p:nvPr/>
          </p:nvSpPr>
          <p:spPr bwMode="auto">
            <a:xfrm>
              <a:off x="2257" y="1536"/>
              <a:ext cx="0" cy="1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26" name="Line 21"/>
            <p:cNvSpPr>
              <a:spLocks noChangeShapeType="1"/>
            </p:cNvSpPr>
            <p:nvPr/>
          </p:nvSpPr>
          <p:spPr bwMode="auto">
            <a:xfrm>
              <a:off x="2413" y="1536"/>
              <a:ext cx="0" cy="1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graphicFrame>
          <p:nvGraphicFramePr>
            <p:cNvPr id="27" name="Object 22"/>
            <p:cNvGraphicFramePr>
              <a:graphicFrameLocks noChangeAspect="1"/>
            </p:cNvGraphicFramePr>
            <p:nvPr/>
          </p:nvGraphicFramePr>
          <p:xfrm>
            <a:off x="1358" y="1670"/>
            <a:ext cx="375" cy="572"/>
          </p:xfrm>
          <a:graphic>
            <a:graphicData uri="http://schemas.openxmlformats.org/presentationml/2006/ole">
              <mc:AlternateContent xmlns:mc="http://schemas.openxmlformats.org/markup-compatibility/2006">
                <mc:Choice xmlns:v="urn:schemas-microsoft-com:vml" Requires="v">
                  <p:oleObj name="Bitmap Image" r:id="rId5" imgW="647619" imgH="1571844" progId="Paint.Picture">
                    <p:embed/>
                  </p:oleObj>
                </mc:Choice>
                <mc:Fallback>
                  <p:oleObj name="Bitmap Image" r:id="rId5" imgW="647619" imgH="1571844" progId="Paint.Picture">
                    <p:embed/>
                    <p:pic>
                      <p:nvPicPr>
                        <p:cNvPr id="27" name="Object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 y="1670"/>
                          <a:ext cx="375" cy="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28" name="Line 23"/>
            <p:cNvSpPr>
              <a:spLocks noChangeShapeType="1"/>
            </p:cNvSpPr>
            <p:nvPr/>
          </p:nvSpPr>
          <p:spPr bwMode="auto">
            <a:xfrm>
              <a:off x="693" y="1906"/>
              <a:ext cx="0" cy="3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29" name="Line 24"/>
            <p:cNvSpPr>
              <a:spLocks noChangeShapeType="1"/>
            </p:cNvSpPr>
            <p:nvPr/>
          </p:nvSpPr>
          <p:spPr bwMode="auto">
            <a:xfrm flipV="1">
              <a:off x="693" y="2275"/>
              <a:ext cx="23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30" name="Line 25"/>
            <p:cNvSpPr>
              <a:spLocks noChangeShapeType="1"/>
            </p:cNvSpPr>
            <p:nvPr/>
          </p:nvSpPr>
          <p:spPr bwMode="auto">
            <a:xfrm>
              <a:off x="1163" y="1906"/>
              <a:ext cx="0" cy="3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31" name="Line 26"/>
            <p:cNvSpPr>
              <a:spLocks noChangeShapeType="1"/>
            </p:cNvSpPr>
            <p:nvPr/>
          </p:nvSpPr>
          <p:spPr bwMode="auto">
            <a:xfrm>
              <a:off x="1045" y="2275"/>
              <a:ext cx="11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32" name="Rectangle 27"/>
            <p:cNvSpPr>
              <a:spLocks noChangeArrowheads="1"/>
            </p:cNvSpPr>
            <p:nvPr/>
          </p:nvSpPr>
          <p:spPr bwMode="auto">
            <a:xfrm>
              <a:off x="1397" y="1637"/>
              <a:ext cx="234" cy="16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defTabSz="514350">
                <a:spcBef>
                  <a:spcPct val="0"/>
                </a:spcBef>
                <a:buClrTx/>
                <a:buSzTx/>
                <a:buNone/>
                <a:defRPr/>
              </a:pPr>
              <a:endParaRPr lang="en-US" altLang="en-US" sz="1350">
                <a:solidFill>
                  <a:srgbClr val="000000"/>
                </a:solidFill>
              </a:endParaRPr>
            </a:p>
          </p:txBody>
        </p:sp>
        <p:sp>
          <p:nvSpPr>
            <p:cNvPr id="33" name="Line 28"/>
            <p:cNvSpPr>
              <a:spLocks noChangeShapeType="1"/>
            </p:cNvSpPr>
            <p:nvPr/>
          </p:nvSpPr>
          <p:spPr bwMode="auto">
            <a:xfrm>
              <a:off x="1436" y="1536"/>
              <a:ext cx="0" cy="2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34" name="Line 29"/>
            <p:cNvSpPr>
              <a:spLocks noChangeShapeType="1"/>
            </p:cNvSpPr>
            <p:nvPr/>
          </p:nvSpPr>
          <p:spPr bwMode="auto">
            <a:xfrm>
              <a:off x="1514" y="1536"/>
              <a:ext cx="0" cy="2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35" name="Line 30"/>
            <p:cNvSpPr>
              <a:spLocks noChangeShapeType="1"/>
            </p:cNvSpPr>
            <p:nvPr/>
          </p:nvSpPr>
          <p:spPr bwMode="auto">
            <a:xfrm>
              <a:off x="1592" y="1536"/>
              <a:ext cx="0" cy="2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36" name="Line 31"/>
            <p:cNvSpPr>
              <a:spLocks noChangeShapeType="1"/>
            </p:cNvSpPr>
            <p:nvPr/>
          </p:nvSpPr>
          <p:spPr bwMode="auto">
            <a:xfrm>
              <a:off x="1514" y="2174"/>
              <a:ext cx="0" cy="87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37" name="Line 32"/>
            <p:cNvSpPr>
              <a:spLocks noChangeShapeType="1"/>
            </p:cNvSpPr>
            <p:nvPr/>
          </p:nvSpPr>
          <p:spPr bwMode="auto">
            <a:xfrm>
              <a:off x="967" y="2779"/>
              <a:ext cx="46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38" name="Line 33"/>
            <p:cNvSpPr>
              <a:spLocks noChangeShapeType="1"/>
            </p:cNvSpPr>
            <p:nvPr/>
          </p:nvSpPr>
          <p:spPr bwMode="auto">
            <a:xfrm>
              <a:off x="1436" y="2779"/>
              <a:ext cx="0" cy="2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39" name="Line 34"/>
            <p:cNvSpPr>
              <a:spLocks noChangeShapeType="1"/>
            </p:cNvSpPr>
            <p:nvPr/>
          </p:nvSpPr>
          <p:spPr bwMode="auto">
            <a:xfrm>
              <a:off x="1592" y="2712"/>
              <a:ext cx="54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40" name="Line 35"/>
            <p:cNvSpPr>
              <a:spLocks noChangeShapeType="1"/>
            </p:cNvSpPr>
            <p:nvPr/>
          </p:nvSpPr>
          <p:spPr bwMode="auto">
            <a:xfrm>
              <a:off x="1592" y="2712"/>
              <a:ext cx="0"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41" name="Line 36"/>
            <p:cNvSpPr>
              <a:spLocks noChangeShapeType="1"/>
            </p:cNvSpPr>
            <p:nvPr/>
          </p:nvSpPr>
          <p:spPr bwMode="auto">
            <a:xfrm>
              <a:off x="1514" y="3250"/>
              <a:ext cx="0" cy="30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42" name="Oval 37"/>
            <p:cNvSpPr>
              <a:spLocks noChangeArrowheads="1"/>
            </p:cNvSpPr>
            <p:nvPr/>
          </p:nvSpPr>
          <p:spPr bwMode="auto">
            <a:xfrm>
              <a:off x="1553" y="2981"/>
              <a:ext cx="78" cy="67"/>
            </a:xfrm>
            <a:prstGeom prst="ellipse">
              <a:avLst/>
            </a:prstGeom>
            <a:solidFill>
              <a:schemeClr val="bg1"/>
            </a:solidFill>
            <a:ln w="9525">
              <a:solidFill>
                <a:schemeClr val="tx1"/>
              </a:solidFill>
              <a:round/>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defTabSz="514350">
                <a:spcBef>
                  <a:spcPct val="0"/>
                </a:spcBef>
                <a:buClrTx/>
                <a:buSzTx/>
                <a:buNone/>
                <a:defRPr/>
              </a:pPr>
              <a:endParaRPr lang="en-US" altLang="en-US" sz="1350">
                <a:solidFill>
                  <a:srgbClr val="000000"/>
                </a:solidFill>
              </a:endParaRPr>
            </a:p>
          </p:txBody>
        </p:sp>
        <p:sp>
          <p:nvSpPr>
            <p:cNvPr id="43" name="Line 38"/>
            <p:cNvSpPr>
              <a:spLocks noChangeShapeType="1"/>
            </p:cNvSpPr>
            <p:nvPr/>
          </p:nvSpPr>
          <p:spPr bwMode="auto">
            <a:xfrm>
              <a:off x="1920" y="1920"/>
              <a:ext cx="1" cy="3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44" name="Line 39"/>
            <p:cNvSpPr>
              <a:spLocks noChangeShapeType="1"/>
            </p:cNvSpPr>
            <p:nvPr/>
          </p:nvSpPr>
          <p:spPr bwMode="auto">
            <a:xfrm>
              <a:off x="2365" y="1899"/>
              <a:ext cx="0" cy="3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45" name="Line 40"/>
            <p:cNvSpPr>
              <a:spLocks noChangeShapeType="1"/>
            </p:cNvSpPr>
            <p:nvPr/>
          </p:nvSpPr>
          <p:spPr bwMode="auto">
            <a:xfrm>
              <a:off x="2195" y="2221"/>
              <a:ext cx="17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46" name="Rectangle 41"/>
            <p:cNvSpPr>
              <a:spLocks noChangeArrowheads="1"/>
            </p:cNvSpPr>
            <p:nvPr/>
          </p:nvSpPr>
          <p:spPr bwMode="auto">
            <a:xfrm>
              <a:off x="432" y="1344"/>
              <a:ext cx="2160" cy="2352"/>
            </a:xfrm>
            <a:prstGeom prst="rect">
              <a:avLst/>
            </a:prstGeom>
            <a:noFill/>
            <a:ln w="25400">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defTabSz="514350">
                <a:spcBef>
                  <a:spcPct val="0"/>
                </a:spcBef>
                <a:buClrTx/>
                <a:buSzTx/>
                <a:buNone/>
                <a:defRPr/>
              </a:pPr>
              <a:endParaRPr lang="en-US" altLang="en-US" sz="1350">
                <a:solidFill>
                  <a:srgbClr val="000000"/>
                </a:solidFill>
              </a:endParaRPr>
            </a:p>
          </p:txBody>
        </p:sp>
        <p:sp>
          <p:nvSpPr>
            <p:cNvPr id="47" name="Text Box 42"/>
            <p:cNvSpPr txBox="1">
              <a:spLocks noChangeArrowheads="1"/>
            </p:cNvSpPr>
            <p:nvPr/>
          </p:nvSpPr>
          <p:spPr bwMode="auto">
            <a:xfrm>
              <a:off x="480" y="1344"/>
              <a:ext cx="2304"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defTabSz="514350">
                <a:spcBef>
                  <a:spcPct val="0"/>
                </a:spcBef>
                <a:buClrTx/>
                <a:buSzTx/>
                <a:buNone/>
                <a:defRPr/>
              </a:pPr>
              <a:r>
                <a:rPr lang="en-US" altLang="en-US" sz="1013">
                  <a:solidFill>
                    <a:srgbClr val="000000"/>
                  </a:solidFill>
                  <a:latin typeface="Times New Roman" charset="0"/>
                </a:rPr>
                <a:t>a b c      d e f   g h l     j k       l  m</a:t>
              </a:r>
            </a:p>
          </p:txBody>
        </p:sp>
        <p:sp>
          <p:nvSpPr>
            <p:cNvPr id="48" name="Text Box 43"/>
            <p:cNvSpPr txBox="1">
              <a:spLocks noChangeArrowheads="1"/>
            </p:cNvSpPr>
            <p:nvPr/>
          </p:nvSpPr>
          <p:spPr bwMode="auto">
            <a:xfrm>
              <a:off x="1056" y="2784"/>
              <a:ext cx="188"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defTabSz="514350">
                <a:spcBef>
                  <a:spcPct val="0"/>
                </a:spcBef>
                <a:buClrTx/>
                <a:buSzTx/>
                <a:buNone/>
                <a:defRPr/>
              </a:pPr>
              <a:r>
                <a:rPr lang="en-US" altLang="en-US" sz="1013">
                  <a:solidFill>
                    <a:srgbClr val="000000"/>
                  </a:solidFill>
                  <a:latin typeface="Times New Roman" charset="0"/>
                </a:rPr>
                <a:t>x</a:t>
              </a:r>
            </a:p>
          </p:txBody>
        </p:sp>
        <p:sp>
          <p:nvSpPr>
            <p:cNvPr id="49" name="Text Box 44"/>
            <p:cNvSpPr txBox="1">
              <a:spLocks noChangeArrowheads="1"/>
            </p:cNvSpPr>
            <p:nvPr/>
          </p:nvSpPr>
          <p:spPr bwMode="auto">
            <a:xfrm>
              <a:off x="1776" y="2784"/>
              <a:ext cx="188"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defTabSz="514350">
                <a:spcBef>
                  <a:spcPct val="0"/>
                </a:spcBef>
                <a:buClrTx/>
                <a:buSzTx/>
                <a:buNone/>
                <a:defRPr/>
              </a:pPr>
              <a:r>
                <a:rPr lang="en-US" altLang="en-US" sz="1013">
                  <a:solidFill>
                    <a:srgbClr val="000000"/>
                  </a:solidFill>
                  <a:latin typeface="Times New Roman" charset="0"/>
                </a:rPr>
                <a:t>y</a:t>
              </a:r>
            </a:p>
          </p:txBody>
        </p:sp>
        <p:sp>
          <p:nvSpPr>
            <p:cNvPr id="50" name="Text Box 45"/>
            <p:cNvSpPr txBox="1">
              <a:spLocks noChangeArrowheads="1"/>
            </p:cNvSpPr>
            <p:nvPr/>
          </p:nvSpPr>
          <p:spPr bwMode="auto">
            <a:xfrm>
              <a:off x="1536" y="3360"/>
              <a:ext cx="188"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defTabSz="514350">
                <a:spcBef>
                  <a:spcPct val="0"/>
                </a:spcBef>
                <a:buClrTx/>
                <a:buSzTx/>
                <a:buNone/>
                <a:defRPr/>
              </a:pPr>
              <a:r>
                <a:rPr lang="en-US" altLang="en-US" sz="1013">
                  <a:solidFill>
                    <a:srgbClr val="000000"/>
                  </a:solidFill>
                  <a:latin typeface="Times New Roman" charset="0"/>
                </a:rPr>
                <a:t>z</a:t>
              </a:r>
            </a:p>
          </p:txBody>
        </p:sp>
        <p:sp>
          <p:nvSpPr>
            <p:cNvPr id="51" name="Line 46"/>
            <p:cNvSpPr>
              <a:spLocks noChangeShapeType="1"/>
            </p:cNvSpPr>
            <p:nvPr/>
          </p:nvSpPr>
          <p:spPr bwMode="auto">
            <a:xfrm>
              <a:off x="1920" y="2208"/>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grpSp>
      <p:sp>
        <p:nvSpPr>
          <p:cNvPr id="52" name="AutoShape 47"/>
          <p:cNvSpPr>
            <a:spLocks noChangeArrowheads="1"/>
          </p:cNvSpPr>
          <p:nvPr/>
        </p:nvSpPr>
        <p:spPr bwMode="auto">
          <a:xfrm rot="5400000">
            <a:off x="4288037" y="2050904"/>
            <a:ext cx="194667" cy="421972"/>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defTabSz="514350">
              <a:spcBef>
                <a:spcPct val="0"/>
              </a:spcBef>
              <a:buClrTx/>
              <a:buSzTx/>
              <a:buNone/>
              <a:defRPr/>
            </a:pPr>
            <a:endParaRPr lang="en-US" altLang="en-US" sz="1350">
              <a:solidFill>
                <a:srgbClr val="000000"/>
              </a:solidFill>
            </a:endParaRPr>
          </a:p>
        </p:txBody>
      </p:sp>
      <p:graphicFrame>
        <p:nvGraphicFramePr>
          <p:cNvPr id="53" name="Object 48"/>
          <p:cNvGraphicFramePr>
            <a:graphicFrameLocks noChangeAspect="1"/>
          </p:cNvGraphicFramePr>
          <p:nvPr/>
        </p:nvGraphicFramePr>
        <p:xfrm>
          <a:off x="4480918" y="2674442"/>
          <a:ext cx="384870" cy="509885"/>
        </p:xfrm>
        <a:graphic>
          <a:graphicData uri="http://schemas.openxmlformats.org/presentationml/2006/ole">
            <mc:AlternateContent xmlns:mc="http://schemas.openxmlformats.org/markup-compatibility/2006">
              <mc:Choice xmlns:v="urn:schemas-microsoft-com:vml" Requires="v">
                <p:oleObj name="Bitmap Image" r:id="rId6" imgW="647619" imgH="1571844" progId="Paint.Picture">
                  <p:embed/>
                </p:oleObj>
              </mc:Choice>
              <mc:Fallback>
                <p:oleObj name="Bitmap Image" r:id="rId6" imgW="647619" imgH="1571844" progId="Paint.Picture">
                  <p:embed/>
                  <p:pic>
                    <p:nvPicPr>
                      <p:cNvPr id="53" name="Object 4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80918" y="2674442"/>
                        <a:ext cx="384870" cy="509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54" name="Object 49"/>
          <p:cNvGraphicFramePr>
            <a:graphicFrameLocks noChangeAspect="1"/>
          </p:cNvGraphicFramePr>
          <p:nvPr/>
        </p:nvGraphicFramePr>
        <p:xfrm>
          <a:off x="5528370" y="2614614"/>
          <a:ext cx="334863" cy="509885"/>
        </p:xfrm>
        <a:graphic>
          <a:graphicData uri="http://schemas.openxmlformats.org/presentationml/2006/ole">
            <mc:AlternateContent xmlns:mc="http://schemas.openxmlformats.org/markup-compatibility/2006">
              <mc:Choice xmlns:v="urn:schemas-microsoft-com:vml" Requires="v">
                <p:oleObj name="Bitmap Image" r:id="rId8" imgW="647619" imgH="1571844" progId="Paint.Picture">
                  <p:embed/>
                </p:oleObj>
              </mc:Choice>
              <mc:Fallback>
                <p:oleObj name="Bitmap Image" r:id="rId8" imgW="647619" imgH="1571844" progId="Paint.Picture">
                  <p:embed/>
                  <p:pic>
                    <p:nvPicPr>
                      <p:cNvPr id="54" name="Object 4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28370" y="2614614"/>
                        <a:ext cx="334863" cy="509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55" name="AutoShape 50"/>
          <p:cNvSpPr>
            <a:spLocks noChangeArrowheads="1"/>
          </p:cNvSpPr>
          <p:nvPr/>
        </p:nvSpPr>
        <p:spPr bwMode="auto">
          <a:xfrm rot="5400000">
            <a:off x="4621114" y="2382196"/>
            <a:ext cx="214313" cy="421972"/>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defTabSz="514350">
              <a:spcBef>
                <a:spcPct val="0"/>
              </a:spcBef>
              <a:buClrTx/>
              <a:buSzTx/>
              <a:buNone/>
              <a:defRPr/>
            </a:pPr>
            <a:endParaRPr lang="en-US" altLang="en-US" sz="1350">
              <a:solidFill>
                <a:srgbClr val="000000"/>
              </a:solidFill>
            </a:endParaRPr>
          </a:p>
        </p:txBody>
      </p:sp>
      <p:sp>
        <p:nvSpPr>
          <p:cNvPr id="56" name="AutoShape 51"/>
          <p:cNvSpPr>
            <a:spLocks noChangeArrowheads="1"/>
          </p:cNvSpPr>
          <p:nvPr/>
        </p:nvSpPr>
        <p:spPr bwMode="auto">
          <a:xfrm rot="5400000">
            <a:off x="5405141" y="2050904"/>
            <a:ext cx="194667" cy="421972"/>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defTabSz="514350">
              <a:spcBef>
                <a:spcPct val="0"/>
              </a:spcBef>
              <a:buClrTx/>
              <a:buSzTx/>
              <a:buNone/>
              <a:defRPr/>
            </a:pPr>
            <a:endParaRPr lang="en-US" altLang="en-US" sz="1350">
              <a:solidFill>
                <a:srgbClr val="000000"/>
              </a:solidFill>
            </a:endParaRPr>
          </a:p>
        </p:txBody>
      </p:sp>
      <p:sp>
        <p:nvSpPr>
          <p:cNvPr id="57" name="AutoShape 52"/>
          <p:cNvSpPr>
            <a:spLocks noChangeArrowheads="1"/>
          </p:cNvSpPr>
          <p:nvPr/>
        </p:nvSpPr>
        <p:spPr bwMode="auto">
          <a:xfrm rot="5400000">
            <a:off x="5754291" y="2050904"/>
            <a:ext cx="194667" cy="421972"/>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defTabSz="514350">
              <a:spcBef>
                <a:spcPct val="0"/>
              </a:spcBef>
              <a:buClrTx/>
              <a:buSzTx/>
              <a:buNone/>
              <a:defRPr/>
            </a:pPr>
            <a:endParaRPr lang="en-US" altLang="en-US" sz="1350">
              <a:solidFill>
                <a:srgbClr val="000000"/>
              </a:solidFill>
            </a:endParaRPr>
          </a:p>
        </p:txBody>
      </p:sp>
      <p:sp>
        <p:nvSpPr>
          <p:cNvPr id="58" name="AutoShape 53"/>
          <p:cNvSpPr>
            <a:spLocks noChangeArrowheads="1"/>
          </p:cNvSpPr>
          <p:nvPr/>
        </p:nvSpPr>
        <p:spPr bwMode="auto">
          <a:xfrm rot="5400000">
            <a:off x="5021164" y="3251054"/>
            <a:ext cx="194667" cy="421972"/>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defTabSz="514350">
              <a:spcBef>
                <a:spcPct val="0"/>
              </a:spcBef>
              <a:buClrTx/>
              <a:buSzTx/>
              <a:buNone/>
              <a:defRPr/>
            </a:pPr>
            <a:endParaRPr lang="en-US" altLang="en-US" sz="1350">
              <a:solidFill>
                <a:srgbClr val="000000"/>
              </a:solidFill>
            </a:endParaRPr>
          </a:p>
        </p:txBody>
      </p:sp>
      <p:sp>
        <p:nvSpPr>
          <p:cNvPr id="59" name="Line 54"/>
          <p:cNvSpPr>
            <a:spLocks noChangeShapeType="1"/>
          </p:cNvSpPr>
          <p:nvPr/>
        </p:nvSpPr>
        <p:spPr bwMode="auto">
          <a:xfrm>
            <a:off x="4306789" y="2014538"/>
            <a:ext cx="0" cy="1500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60" name="Line 55"/>
          <p:cNvSpPr>
            <a:spLocks noChangeShapeType="1"/>
          </p:cNvSpPr>
          <p:nvPr/>
        </p:nvSpPr>
        <p:spPr bwMode="auto">
          <a:xfrm>
            <a:off x="4376441" y="2014538"/>
            <a:ext cx="0" cy="1500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61" name="Line 56"/>
          <p:cNvSpPr>
            <a:spLocks noChangeShapeType="1"/>
          </p:cNvSpPr>
          <p:nvPr/>
        </p:nvSpPr>
        <p:spPr bwMode="auto">
          <a:xfrm>
            <a:off x="4446092" y="2014538"/>
            <a:ext cx="0" cy="1500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62" name="Line 57"/>
          <p:cNvSpPr>
            <a:spLocks noChangeShapeType="1"/>
          </p:cNvSpPr>
          <p:nvPr/>
        </p:nvSpPr>
        <p:spPr bwMode="auto">
          <a:xfrm>
            <a:off x="5423892" y="2014538"/>
            <a:ext cx="0" cy="1500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63" name="Line 58"/>
          <p:cNvSpPr>
            <a:spLocks noChangeShapeType="1"/>
          </p:cNvSpPr>
          <p:nvPr/>
        </p:nvSpPr>
        <p:spPr bwMode="auto">
          <a:xfrm>
            <a:off x="5564089" y="2014538"/>
            <a:ext cx="0" cy="1500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64" name="Line 59"/>
          <p:cNvSpPr>
            <a:spLocks noChangeShapeType="1"/>
          </p:cNvSpPr>
          <p:nvPr/>
        </p:nvSpPr>
        <p:spPr bwMode="auto">
          <a:xfrm>
            <a:off x="5773043" y="2014538"/>
            <a:ext cx="0" cy="1500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65" name="Line 60"/>
          <p:cNvSpPr>
            <a:spLocks noChangeShapeType="1"/>
          </p:cNvSpPr>
          <p:nvPr/>
        </p:nvSpPr>
        <p:spPr bwMode="auto">
          <a:xfrm>
            <a:off x="5912347" y="2014538"/>
            <a:ext cx="0" cy="1500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graphicFrame>
        <p:nvGraphicFramePr>
          <p:cNvPr id="66" name="Object 61"/>
          <p:cNvGraphicFramePr>
            <a:graphicFrameLocks noChangeAspect="1"/>
          </p:cNvGraphicFramePr>
          <p:nvPr/>
        </p:nvGraphicFramePr>
        <p:xfrm>
          <a:off x="4957763" y="2828925"/>
          <a:ext cx="334864" cy="510779"/>
        </p:xfrm>
        <a:graphic>
          <a:graphicData uri="http://schemas.openxmlformats.org/presentationml/2006/ole">
            <mc:AlternateContent xmlns:mc="http://schemas.openxmlformats.org/markup-compatibility/2006">
              <mc:Choice xmlns:v="urn:schemas-microsoft-com:vml" Requires="v">
                <p:oleObj name="Bitmap Image" r:id="rId9" imgW="647619" imgH="1571844" progId="Paint.Picture">
                  <p:embed/>
                </p:oleObj>
              </mc:Choice>
              <mc:Fallback>
                <p:oleObj name="Bitmap Image" r:id="rId9" imgW="647619" imgH="1571844" progId="Paint.Picture">
                  <p:embed/>
                  <p:pic>
                    <p:nvPicPr>
                      <p:cNvPr id="66" name="Object 6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7763" y="2828925"/>
                        <a:ext cx="334864" cy="510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67" name="Line 62"/>
          <p:cNvSpPr>
            <a:spLocks noChangeShapeType="1"/>
          </p:cNvSpPr>
          <p:nvPr/>
        </p:nvSpPr>
        <p:spPr bwMode="auto">
          <a:xfrm>
            <a:off x="4376441" y="2344936"/>
            <a:ext cx="0" cy="3295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68" name="Line 63"/>
          <p:cNvSpPr>
            <a:spLocks noChangeShapeType="1"/>
          </p:cNvSpPr>
          <p:nvPr/>
        </p:nvSpPr>
        <p:spPr bwMode="auto">
          <a:xfrm flipV="1">
            <a:off x="4376440" y="2674442"/>
            <a:ext cx="20984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69" name="Rectangle 64"/>
          <p:cNvSpPr>
            <a:spLocks noChangeArrowheads="1"/>
          </p:cNvSpPr>
          <p:nvPr/>
        </p:nvSpPr>
        <p:spPr bwMode="auto">
          <a:xfrm>
            <a:off x="4992589" y="2799458"/>
            <a:ext cx="208955" cy="15001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defTabSz="514350">
              <a:spcBef>
                <a:spcPct val="0"/>
              </a:spcBef>
              <a:buClrTx/>
              <a:buSzTx/>
              <a:buNone/>
              <a:defRPr/>
            </a:pPr>
            <a:endParaRPr lang="en-US" altLang="en-US" sz="1350">
              <a:solidFill>
                <a:srgbClr val="000000"/>
              </a:solidFill>
            </a:endParaRPr>
          </a:p>
        </p:txBody>
      </p:sp>
      <p:sp>
        <p:nvSpPr>
          <p:cNvPr id="70" name="Line 65"/>
          <p:cNvSpPr>
            <a:spLocks noChangeShapeType="1"/>
          </p:cNvSpPr>
          <p:nvPr/>
        </p:nvSpPr>
        <p:spPr bwMode="auto">
          <a:xfrm>
            <a:off x="5027414" y="2709268"/>
            <a:ext cx="0" cy="240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71" name="Line 66"/>
          <p:cNvSpPr>
            <a:spLocks noChangeShapeType="1"/>
          </p:cNvSpPr>
          <p:nvPr/>
        </p:nvSpPr>
        <p:spPr bwMode="auto">
          <a:xfrm>
            <a:off x="5097066" y="2709268"/>
            <a:ext cx="0" cy="240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72" name="Line 67"/>
          <p:cNvSpPr>
            <a:spLocks noChangeShapeType="1"/>
          </p:cNvSpPr>
          <p:nvPr/>
        </p:nvSpPr>
        <p:spPr bwMode="auto">
          <a:xfrm>
            <a:off x="5166717" y="2709268"/>
            <a:ext cx="0" cy="240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73" name="Line 68"/>
          <p:cNvSpPr>
            <a:spLocks noChangeShapeType="1"/>
          </p:cNvSpPr>
          <p:nvPr/>
        </p:nvSpPr>
        <p:spPr bwMode="auto">
          <a:xfrm>
            <a:off x="4614863" y="3214688"/>
            <a:ext cx="4286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74" name="Line 69"/>
          <p:cNvSpPr>
            <a:spLocks noChangeShapeType="1"/>
          </p:cNvSpPr>
          <p:nvPr/>
        </p:nvSpPr>
        <p:spPr bwMode="auto">
          <a:xfrm>
            <a:off x="5172075" y="3171825"/>
            <a:ext cx="4714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75" name="Line 70"/>
          <p:cNvSpPr>
            <a:spLocks noChangeShapeType="1"/>
          </p:cNvSpPr>
          <p:nvPr/>
        </p:nvSpPr>
        <p:spPr bwMode="auto">
          <a:xfrm>
            <a:off x="5109567" y="3545087"/>
            <a:ext cx="0" cy="26967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76" name="Oval 71"/>
          <p:cNvSpPr>
            <a:spLocks noChangeArrowheads="1"/>
          </p:cNvSpPr>
          <p:nvPr/>
        </p:nvSpPr>
        <p:spPr bwMode="auto">
          <a:xfrm>
            <a:off x="5144394" y="3304877"/>
            <a:ext cx="69652" cy="59829"/>
          </a:xfrm>
          <a:prstGeom prst="ellipse">
            <a:avLst/>
          </a:prstGeom>
          <a:solidFill>
            <a:schemeClr val="bg1"/>
          </a:solidFill>
          <a:ln w="9525">
            <a:solidFill>
              <a:schemeClr val="tx1"/>
            </a:solidFill>
            <a:round/>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defTabSz="514350">
              <a:spcBef>
                <a:spcPct val="0"/>
              </a:spcBef>
              <a:buClrTx/>
              <a:buSzTx/>
              <a:buNone/>
              <a:defRPr/>
            </a:pPr>
            <a:endParaRPr lang="en-US" altLang="en-US" sz="1350">
              <a:solidFill>
                <a:srgbClr val="000000"/>
              </a:solidFill>
            </a:endParaRPr>
          </a:p>
        </p:txBody>
      </p:sp>
      <p:sp>
        <p:nvSpPr>
          <p:cNvPr id="77" name="Line 72"/>
          <p:cNvSpPr>
            <a:spLocks noChangeShapeType="1"/>
          </p:cNvSpPr>
          <p:nvPr/>
        </p:nvSpPr>
        <p:spPr bwMode="auto">
          <a:xfrm>
            <a:off x="5472113" y="2357439"/>
            <a:ext cx="893" cy="2875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78" name="Line 73"/>
          <p:cNvSpPr>
            <a:spLocks noChangeShapeType="1"/>
          </p:cNvSpPr>
          <p:nvPr/>
        </p:nvSpPr>
        <p:spPr bwMode="auto">
          <a:xfrm>
            <a:off x="5869484" y="2338686"/>
            <a:ext cx="0" cy="2875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79" name="Line 74"/>
          <p:cNvSpPr>
            <a:spLocks noChangeShapeType="1"/>
          </p:cNvSpPr>
          <p:nvPr/>
        </p:nvSpPr>
        <p:spPr bwMode="auto">
          <a:xfrm>
            <a:off x="5717680" y="2626222"/>
            <a:ext cx="15180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80" name="Rectangle 75"/>
          <p:cNvSpPr>
            <a:spLocks noChangeArrowheads="1"/>
          </p:cNvSpPr>
          <p:nvPr/>
        </p:nvSpPr>
        <p:spPr bwMode="auto">
          <a:xfrm>
            <a:off x="4143375" y="1843087"/>
            <a:ext cx="1928813" cy="2100263"/>
          </a:xfrm>
          <a:prstGeom prst="rect">
            <a:avLst/>
          </a:prstGeom>
          <a:noFill/>
          <a:ln w="25400">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defTabSz="514350">
              <a:spcBef>
                <a:spcPct val="0"/>
              </a:spcBef>
              <a:buClrTx/>
              <a:buSzTx/>
              <a:buNone/>
              <a:defRPr/>
            </a:pPr>
            <a:endParaRPr lang="en-US" altLang="en-US" sz="1350">
              <a:solidFill>
                <a:srgbClr val="000000"/>
              </a:solidFill>
            </a:endParaRPr>
          </a:p>
        </p:txBody>
      </p:sp>
      <p:sp>
        <p:nvSpPr>
          <p:cNvPr id="81" name="Text Box 76"/>
          <p:cNvSpPr txBox="1">
            <a:spLocks noChangeArrowheads="1"/>
          </p:cNvSpPr>
          <p:nvPr/>
        </p:nvSpPr>
        <p:spPr bwMode="auto">
          <a:xfrm>
            <a:off x="4229100" y="1843088"/>
            <a:ext cx="2057400" cy="248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defTabSz="514350">
              <a:spcBef>
                <a:spcPct val="0"/>
              </a:spcBef>
              <a:buClrTx/>
              <a:buSzTx/>
              <a:buNone/>
              <a:defRPr/>
            </a:pPr>
            <a:r>
              <a:rPr lang="en-US" altLang="en-US" sz="1013">
                <a:solidFill>
                  <a:srgbClr val="000000"/>
                </a:solidFill>
                <a:latin typeface="Times New Roman" charset="0"/>
              </a:rPr>
              <a:t>a b c                           j   k     l  m</a:t>
            </a:r>
          </a:p>
        </p:txBody>
      </p:sp>
      <p:sp>
        <p:nvSpPr>
          <p:cNvPr id="82" name="Text Box 77"/>
          <p:cNvSpPr txBox="1">
            <a:spLocks noChangeArrowheads="1"/>
          </p:cNvSpPr>
          <p:nvPr/>
        </p:nvSpPr>
        <p:spPr bwMode="auto">
          <a:xfrm>
            <a:off x="4700587" y="3171825"/>
            <a:ext cx="167879" cy="248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defTabSz="514350">
              <a:spcBef>
                <a:spcPct val="0"/>
              </a:spcBef>
              <a:buClrTx/>
              <a:buSzTx/>
              <a:buNone/>
              <a:defRPr/>
            </a:pPr>
            <a:r>
              <a:rPr lang="en-US" altLang="en-US" sz="1013">
                <a:solidFill>
                  <a:srgbClr val="000000"/>
                </a:solidFill>
                <a:latin typeface="Times New Roman" charset="0"/>
              </a:rPr>
              <a:t>x</a:t>
            </a:r>
          </a:p>
        </p:txBody>
      </p:sp>
      <p:sp>
        <p:nvSpPr>
          <p:cNvPr id="83" name="Text Box 78"/>
          <p:cNvSpPr txBox="1">
            <a:spLocks noChangeArrowheads="1"/>
          </p:cNvSpPr>
          <p:nvPr/>
        </p:nvSpPr>
        <p:spPr bwMode="auto">
          <a:xfrm>
            <a:off x="5343525" y="3128963"/>
            <a:ext cx="167879" cy="248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defTabSz="514350">
              <a:spcBef>
                <a:spcPct val="0"/>
              </a:spcBef>
              <a:buClrTx/>
              <a:buSzTx/>
              <a:buNone/>
              <a:defRPr/>
            </a:pPr>
            <a:r>
              <a:rPr lang="en-US" altLang="en-US" sz="1013">
                <a:solidFill>
                  <a:srgbClr val="000000"/>
                </a:solidFill>
                <a:latin typeface="Times New Roman" charset="0"/>
              </a:rPr>
              <a:t>y</a:t>
            </a:r>
          </a:p>
        </p:txBody>
      </p:sp>
      <p:sp>
        <p:nvSpPr>
          <p:cNvPr id="84" name="Text Box 79"/>
          <p:cNvSpPr txBox="1">
            <a:spLocks noChangeArrowheads="1"/>
          </p:cNvSpPr>
          <p:nvPr/>
        </p:nvSpPr>
        <p:spPr bwMode="auto">
          <a:xfrm>
            <a:off x="5129212" y="3643313"/>
            <a:ext cx="167879" cy="248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defTabSz="514350">
              <a:spcBef>
                <a:spcPct val="0"/>
              </a:spcBef>
              <a:buClrTx/>
              <a:buSzTx/>
              <a:buNone/>
              <a:defRPr/>
            </a:pPr>
            <a:r>
              <a:rPr lang="en-US" altLang="en-US" sz="1013">
                <a:solidFill>
                  <a:srgbClr val="000000"/>
                </a:solidFill>
                <a:latin typeface="Times New Roman" charset="0"/>
              </a:rPr>
              <a:t>z</a:t>
            </a:r>
          </a:p>
        </p:txBody>
      </p:sp>
      <p:sp>
        <p:nvSpPr>
          <p:cNvPr id="85" name="Line 80"/>
          <p:cNvSpPr>
            <a:spLocks noChangeShapeType="1"/>
          </p:cNvSpPr>
          <p:nvPr/>
        </p:nvSpPr>
        <p:spPr bwMode="auto">
          <a:xfrm>
            <a:off x="5472112" y="2614613"/>
            <a:ext cx="1285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86" name="Line 81"/>
          <p:cNvSpPr>
            <a:spLocks noChangeShapeType="1"/>
          </p:cNvSpPr>
          <p:nvPr/>
        </p:nvSpPr>
        <p:spPr bwMode="auto">
          <a:xfrm>
            <a:off x="4647010" y="2357438"/>
            <a:ext cx="0" cy="1500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87" name="Line 82"/>
          <p:cNvSpPr>
            <a:spLocks noChangeShapeType="1"/>
          </p:cNvSpPr>
          <p:nvPr/>
        </p:nvSpPr>
        <p:spPr bwMode="auto">
          <a:xfrm>
            <a:off x="4716661" y="2357438"/>
            <a:ext cx="0" cy="1500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88" name="Line 83"/>
          <p:cNvSpPr>
            <a:spLocks noChangeShapeType="1"/>
          </p:cNvSpPr>
          <p:nvPr/>
        </p:nvSpPr>
        <p:spPr bwMode="auto">
          <a:xfrm>
            <a:off x="4786313" y="2357438"/>
            <a:ext cx="0" cy="1500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89" name="Line 84"/>
          <p:cNvSpPr>
            <a:spLocks noChangeShapeType="1"/>
          </p:cNvSpPr>
          <p:nvPr/>
        </p:nvSpPr>
        <p:spPr bwMode="auto">
          <a:xfrm flipV="1">
            <a:off x="5172075" y="3171825"/>
            <a:ext cx="0" cy="128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90" name="Line 85"/>
          <p:cNvSpPr>
            <a:spLocks noChangeShapeType="1"/>
          </p:cNvSpPr>
          <p:nvPr/>
        </p:nvSpPr>
        <p:spPr bwMode="auto">
          <a:xfrm flipV="1">
            <a:off x="4614863" y="3000375"/>
            <a:ext cx="0" cy="214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91" name="Line 86"/>
          <p:cNvSpPr>
            <a:spLocks noChangeShapeType="1"/>
          </p:cNvSpPr>
          <p:nvPr/>
        </p:nvSpPr>
        <p:spPr bwMode="auto">
          <a:xfrm flipV="1">
            <a:off x="5643563" y="2957512"/>
            <a:ext cx="0" cy="214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92" name="Line 87"/>
          <p:cNvSpPr>
            <a:spLocks noChangeShapeType="1"/>
          </p:cNvSpPr>
          <p:nvPr/>
        </p:nvSpPr>
        <p:spPr bwMode="auto">
          <a:xfrm flipV="1">
            <a:off x="5086350" y="3171825"/>
            <a:ext cx="0" cy="1714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93" name="Rectangle 88"/>
          <p:cNvSpPr>
            <a:spLocks noChangeArrowheads="1"/>
          </p:cNvSpPr>
          <p:nvPr/>
        </p:nvSpPr>
        <p:spPr bwMode="auto">
          <a:xfrm>
            <a:off x="4271963" y="2400300"/>
            <a:ext cx="600075" cy="728663"/>
          </a:xfrm>
          <a:prstGeom prst="rect">
            <a:avLst/>
          </a:prstGeom>
          <a:noFill/>
          <a:ln w="19050">
            <a:solidFill>
              <a:schemeClr val="hlink"/>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defTabSz="514350">
              <a:spcBef>
                <a:spcPct val="0"/>
              </a:spcBef>
              <a:buClrTx/>
              <a:buSzTx/>
              <a:buNone/>
              <a:defRPr/>
            </a:pPr>
            <a:endParaRPr lang="en-US" altLang="en-US" sz="1350">
              <a:solidFill>
                <a:srgbClr val="000000"/>
              </a:solidFill>
            </a:endParaRPr>
          </a:p>
        </p:txBody>
      </p:sp>
      <p:sp>
        <p:nvSpPr>
          <p:cNvPr id="94" name="Rectangle 89"/>
          <p:cNvSpPr>
            <a:spLocks noChangeArrowheads="1"/>
          </p:cNvSpPr>
          <p:nvPr/>
        </p:nvSpPr>
        <p:spPr bwMode="auto">
          <a:xfrm>
            <a:off x="4914900" y="2914650"/>
            <a:ext cx="428625" cy="728663"/>
          </a:xfrm>
          <a:prstGeom prst="rect">
            <a:avLst/>
          </a:prstGeom>
          <a:noFill/>
          <a:ln w="19050">
            <a:solidFill>
              <a:schemeClr val="hlink"/>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defTabSz="514350">
              <a:spcBef>
                <a:spcPct val="0"/>
              </a:spcBef>
              <a:buClrTx/>
              <a:buSzTx/>
              <a:buNone/>
              <a:defRPr/>
            </a:pPr>
            <a:endParaRPr lang="en-US" altLang="en-US" sz="1350">
              <a:solidFill>
                <a:srgbClr val="000000"/>
              </a:solidFill>
            </a:endParaRPr>
          </a:p>
        </p:txBody>
      </p:sp>
      <p:sp>
        <p:nvSpPr>
          <p:cNvPr id="95" name="Rectangle 90"/>
          <p:cNvSpPr>
            <a:spLocks noChangeArrowheads="1"/>
          </p:cNvSpPr>
          <p:nvPr/>
        </p:nvSpPr>
        <p:spPr bwMode="auto">
          <a:xfrm>
            <a:off x="5386387" y="2057400"/>
            <a:ext cx="557213" cy="1028700"/>
          </a:xfrm>
          <a:prstGeom prst="rect">
            <a:avLst/>
          </a:prstGeom>
          <a:noFill/>
          <a:ln w="19050">
            <a:solidFill>
              <a:schemeClr val="hlink"/>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defTabSz="514350">
              <a:spcBef>
                <a:spcPct val="0"/>
              </a:spcBef>
              <a:buClrTx/>
              <a:buSzTx/>
              <a:buNone/>
              <a:defRPr/>
            </a:pPr>
            <a:endParaRPr lang="en-US" altLang="en-US" sz="1350">
              <a:solidFill>
                <a:srgbClr val="000000"/>
              </a:solidFill>
            </a:endParaRPr>
          </a:p>
        </p:txBody>
      </p:sp>
      <p:sp>
        <p:nvSpPr>
          <p:cNvPr id="96" name="Text Box 91"/>
          <p:cNvSpPr txBox="1">
            <a:spLocks noChangeArrowheads="1"/>
          </p:cNvSpPr>
          <p:nvPr/>
        </p:nvSpPr>
        <p:spPr bwMode="auto">
          <a:xfrm>
            <a:off x="4957763" y="2528888"/>
            <a:ext cx="428625" cy="248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defTabSz="514350">
              <a:spcBef>
                <a:spcPct val="0"/>
              </a:spcBef>
              <a:buClrTx/>
              <a:buSzTx/>
              <a:buNone/>
              <a:defRPr/>
            </a:pPr>
            <a:r>
              <a:rPr lang="en-US" altLang="en-US" sz="1013">
                <a:solidFill>
                  <a:srgbClr val="000000"/>
                </a:solidFill>
                <a:latin typeface="Times New Roman" charset="0"/>
              </a:rPr>
              <a:t>g h i</a:t>
            </a:r>
          </a:p>
        </p:txBody>
      </p:sp>
      <p:sp>
        <p:nvSpPr>
          <p:cNvPr id="97" name="Text Box 92"/>
          <p:cNvSpPr txBox="1">
            <a:spLocks noChangeArrowheads="1"/>
          </p:cNvSpPr>
          <p:nvPr/>
        </p:nvSpPr>
        <p:spPr bwMode="auto">
          <a:xfrm>
            <a:off x="4572000" y="2185988"/>
            <a:ext cx="428625" cy="248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defTabSz="514350">
              <a:spcBef>
                <a:spcPct val="0"/>
              </a:spcBef>
              <a:buClrTx/>
              <a:buSzTx/>
              <a:buNone/>
              <a:defRPr/>
            </a:pPr>
            <a:r>
              <a:rPr lang="en-US" altLang="en-US" sz="1013">
                <a:solidFill>
                  <a:srgbClr val="000000"/>
                </a:solidFill>
                <a:latin typeface="Times New Roman" charset="0"/>
              </a:rPr>
              <a:t>d e f</a:t>
            </a:r>
          </a:p>
        </p:txBody>
      </p:sp>
      <p:sp>
        <p:nvSpPr>
          <p:cNvPr id="98" name="Text Box 93"/>
          <p:cNvSpPr txBox="1">
            <a:spLocks noChangeArrowheads="1"/>
          </p:cNvSpPr>
          <p:nvPr/>
        </p:nvSpPr>
        <p:spPr bwMode="auto">
          <a:xfrm>
            <a:off x="4143375" y="3128964"/>
            <a:ext cx="557213" cy="404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defTabSz="514350">
              <a:spcBef>
                <a:spcPct val="0"/>
              </a:spcBef>
              <a:buClrTx/>
              <a:buSzTx/>
              <a:buNone/>
              <a:defRPr/>
            </a:pPr>
            <a:r>
              <a:rPr lang="en-US" altLang="en-US" sz="1013">
                <a:solidFill>
                  <a:srgbClr val="000000"/>
                </a:solidFill>
                <a:latin typeface="Times New Roman" charset="0"/>
              </a:rPr>
              <a:t>4 input LUT</a:t>
            </a:r>
          </a:p>
        </p:txBody>
      </p:sp>
      <p:sp>
        <p:nvSpPr>
          <p:cNvPr id="99" name="Text Box 94"/>
          <p:cNvSpPr txBox="1">
            <a:spLocks noChangeArrowheads="1"/>
          </p:cNvSpPr>
          <p:nvPr/>
        </p:nvSpPr>
        <p:spPr bwMode="auto">
          <a:xfrm>
            <a:off x="5386387" y="3386139"/>
            <a:ext cx="557213" cy="404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defTabSz="514350">
              <a:spcBef>
                <a:spcPct val="0"/>
              </a:spcBef>
              <a:buClrTx/>
              <a:buSzTx/>
              <a:buNone/>
              <a:defRPr/>
            </a:pPr>
            <a:r>
              <a:rPr lang="en-US" altLang="en-US" sz="1013">
                <a:solidFill>
                  <a:srgbClr val="000000"/>
                </a:solidFill>
                <a:latin typeface="Times New Roman" charset="0"/>
              </a:rPr>
              <a:t>5 input LUT</a:t>
            </a:r>
          </a:p>
        </p:txBody>
      </p:sp>
      <p:sp>
        <p:nvSpPr>
          <p:cNvPr id="100" name="AutoShape 95"/>
          <p:cNvSpPr>
            <a:spLocks noChangeArrowheads="1"/>
          </p:cNvSpPr>
          <p:nvPr/>
        </p:nvSpPr>
        <p:spPr bwMode="auto">
          <a:xfrm>
            <a:off x="3500438" y="2571750"/>
            <a:ext cx="600075" cy="300038"/>
          </a:xfrm>
          <a:prstGeom prst="notchedRightArrow">
            <a:avLst>
              <a:gd name="adj1" fmla="val 50000"/>
              <a:gd name="adj2" fmla="val 50000"/>
            </a:avLst>
          </a:prstGeom>
          <a:solidFill>
            <a:schemeClr val="accent1"/>
          </a:solidFill>
          <a:ln w="9525">
            <a:solidFill>
              <a:schemeClr val="accent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defTabSz="514350">
              <a:spcBef>
                <a:spcPct val="0"/>
              </a:spcBef>
              <a:buClrTx/>
              <a:buSzTx/>
              <a:buNone/>
              <a:defRPr/>
            </a:pPr>
            <a:endParaRPr lang="en-US" altLang="en-US" sz="1350">
              <a:solidFill>
                <a:srgbClr val="000000"/>
              </a:solidFill>
            </a:endParaRPr>
          </a:p>
        </p:txBody>
      </p:sp>
      <p:sp>
        <p:nvSpPr>
          <p:cNvPr id="101" name="AutoShape 96"/>
          <p:cNvSpPr>
            <a:spLocks noChangeArrowheads="1"/>
          </p:cNvSpPr>
          <p:nvPr/>
        </p:nvSpPr>
        <p:spPr bwMode="auto">
          <a:xfrm>
            <a:off x="3671888" y="4114800"/>
            <a:ext cx="514350" cy="128588"/>
          </a:xfrm>
          <a:prstGeom prst="rightArrow">
            <a:avLst>
              <a:gd name="adj1" fmla="val 50000"/>
              <a:gd name="adj2" fmla="val 10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defTabSz="514350">
              <a:spcBef>
                <a:spcPct val="0"/>
              </a:spcBef>
              <a:buClrTx/>
              <a:buSzTx/>
              <a:buNone/>
              <a:defRPr/>
            </a:pPr>
            <a:endParaRPr lang="en-US" altLang="en-US" sz="1350">
              <a:solidFill>
                <a:srgbClr val="000000"/>
              </a:solidFill>
            </a:endParaRPr>
          </a:p>
        </p:txBody>
      </p:sp>
      <p:sp>
        <p:nvSpPr>
          <p:cNvPr id="102" name="Text Box 97"/>
          <p:cNvSpPr txBox="1">
            <a:spLocks noChangeArrowheads="1"/>
          </p:cNvSpPr>
          <p:nvPr/>
        </p:nvSpPr>
        <p:spPr bwMode="auto">
          <a:xfrm>
            <a:off x="4435114" y="4053769"/>
            <a:ext cx="3667013" cy="404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defTabSz="514350">
              <a:spcBef>
                <a:spcPct val="0"/>
              </a:spcBef>
              <a:buClrTx/>
              <a:buSzTx/>
              <a:buNone/>
              <a:defRPr/>
            </a:pPr>
            <a:r>
              <a:rPr lang="en-US" altLang="en-US" sz="1013" dirty="0">
                <a:solidFill>
                  <a:srgbClr val="000000"/>
                </a:solidFill>
                <a:latin typeface="Book Antiqua" charset="0"/>
              </a:rPr>
              <a:t>This can be implemented by </a:t>
            </a:r>
          </a:p>
          <a:p>
            <a:pPr defTabSz="514350">
              <a:spcBef>
                <a:spcPct val="0"/>
              </a:spcBef>
              <a:buClrTx/>
              <a:buSzTx/>
              <a:buNone/>
              <a:defRPr/>
            </a:pPr>
            <a:r>
              <a:rPr lang="en-US" altLang="en-US" sz="1013" dirty="0">
                <a:solidFill>
                  <a:srgbClr val="000000"/>
                </a:solidFill>
                <a:latin typeface="Book Antiqua" charset="0"/>
              </a:rPr>
              <a:t>Four 5 input LUT</a:t>
            </a:r>
          </a:p>
        </p:txBody>
      </p:sp>
      <p:sp>
        <p:nvSpPr>
          <p:cNvPr id="103" name="Line 99"/>
          <p:cNvSpPr>
            <a:spLocks noChangeShapeType="1"/>
          </p:cNvSpPr>
          <p:nvPr/>
        </p:nvSpPr>
        <p:spPr bwMode="auto">
          <a:xfrm>
            <a:off x="5043488" y="3214687"/>
            <a:ext cx="0" cy="128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Tree>
    <p:extLst>
      <p:ext uri="{BB962C8B-B14F-4D97-AF65-F5344CB8AC3E}">
        <p14:creationId xmlns:p14="http://schemas.microsoft.com/office/powerpoint/2010/main" val="206645024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0FF98-C9F8-D04F-99BA-2BE1F646A84C}"/>
              </a:ext>
            </a:extLst>
          </p:cNvPr>
          <p:cNvSpPr>
            <a:spLocks noGrp="1"/>
          </p:cNvSpPr>
          <p:nvPr>
            <p:ph type="title"/>
          </p:nvPr>
        </p:nvSpPr>
        <p:spPr/>
        <p:txBody>
          <a:bodyPr/>
          <a:lstStyle/>
          <a:p>
            <a:r>
              <a:rPr lang="en-US" dirty="0"/>
              <a:t>Determining the LUT size</a:t>
            </a:r>
          </a:p>
        </p:txBody>
      </p:sp>
      <p:sp>
        <p:nvSpPr>
          <p:cNvPr id="3" name="Content Placeholder 2">
            <a:extLst>
              <a:ext uri="{FF2B5EF4-FFF2-40B4-BE49-F238E27FC236}">
                <a16:creationId xmlns:a16="http://schemas.microsoft.com/office/drawing/2014/main" id="{D385CDF9-F917-6B41-A3F6-F96CAA078DFC}"/>
              </a:ext>
            </a:extLst>
          </p:cNvPr>
          <p:cNvSpPr>
            <a:spLocks noGrp="1"/>
          </p:cNvSpPr>
          <p:nvPr>
            <p:ph idx="1"/>
          </p:nvPr>
        </p:nvSpPr>
        <p:spPr>
          <a:xfrm>
            <a:off x="1441848" y="2355056"/>
            <a:ext cx="5853944" cy="193899"/>
          </a:xfrm>
        </p:spPr>
        <p:txBody>
          <a:bodyPr/>
          <a:lstStyle/>
          <a:p>
            <a:r>
              <a:rPr lang="en-US" dirty="0"/>
              <a:t>K-bit LUR: 2^k configuration memory bits </a:t>
            </a:r>
          </a:p>
        </p:txBody>
      </p:sp>
      <p:sp>
        <p:nvSpPr>
          <p:cNvPr id="4" name="Footer Placeholder 3">
            <a:extLst>
              <a:ext uri="{FF2B5EF4-FFF2-40B4-BE49-F238E27FC236}">
                <a16:creationId xmlns:a16="http://schemas.microsoft.com/office/drawing/2014/main" id="{A150FC90-3EEA-FA40-878B-0FEAA509C92B}"/>
              </a:ext>
            </a:extLst>
          </p:cNvPr>
          <p:cNvSpPr>
            <a:spLocks noGrp="1"/>
          </p:cNvSpPr>
          <p:nvPr>
            <p:ph type="ftr" sz="quarter" idx="10"/>
          </p:nvPr>
        </p:nvSpPr>
        <p:spPr/>
        <p:txBody>
          <a:bodyPr/>
          <a:lstStyle/>
          <a:p>
            <a:pPr>
              <a:defRPr/>
            </a:pPr>
            <a:r>
              <a:rPr lang="en-US"/>
              <a:t> </a:t>
            </a:r>
          </a:p>
        </p:txBody>
      </p:sp>
      <p:sp>
        <p:nvSpPr>
          <p:cNvPr id="5" name="TextBox 4">
            <a:extLst>
              <a:ext uri="{FF2B5EF4-FFF2-40B4-BE49-F238E27FC236}">
                <a16:creationId xmlns:a16="http://schemas.microsoft.com/office/drawing/2014/main" id="{3AF4D9F5-8360-5343-A461-97D49DCB85A4}"/>
              </a:ext>
            </a:extLst>
          </p:cNvPr>
          <p:cNvSpPr txBox="1"/>
          <p:nvPr/>
        </p:nvSpPr>
        <p:spPr>
          <a:xfrm>
            <a:off x="1143001" y="4866501"/>
            <a:ext cx="4188967" cy="248209"/>
          </a:xfrm>
          <a:prstGeom prst="rect">
            <a:avLst/>
          </a:prstGeom>
          <a:noFill/>
        </p:spPr>
        <p:txBody>
          <a:bodyPr wrap="none" rtlCol="0">
            <a:spAutoFit/>
          </a:bodyPr>
          <a:lstStyle/>
          <a:p>
            <a:r>
              <a:rPr lang="en-US" sz="1013" dirty="0"/>
              <a:t>From: Principles and Structures of FPGAs ( © Springer Nature. 2018)</a:t>
            </a:r>
          </a:p>
        </p:txBody>
      </p:sp>
      <p:pic>
        <p:nvPicPr>
          <p:cNvPr id="6" name="Picture 5">
            <a:extLst>
              <a:ext uri="{FF2B5EF4-FFF2-40B4-BE49-F238E27FC236}">
                <a16:creationId xmlns:a16="http://schemas.microsoft.com/office/drawing/2014/main" id="{8F9B4E61-3644-AE43-AC09-27BCA571CD8B}"/>
              </a:ext>
            </a:extLst>
          </p:cNvPr>
          <p:cNvPicPr>
            <a:picLocks noChangeAspect="1"/>
          </p:cNvPicPr>
          <p:nvPr/>
        </p:nvPicPr>
        <p:blipFill>
          <a:blip r:embed="rId3"/>
          <a:stretch>
            <a:fillRect/>
          </a:stretch>
        </p:blipFill>
        <p:spPr>
          <a:xfrm>
            <a:off x="1566110" y="1031162"/>
            <a:ext cx="3276600" cy="876300"/>
          </a:xfrm>
          <a:prstGeom prst="rect">
            <a:avLst/>
          </a:prstGeom>
        </p:spPr>
      </p:pic>
      <p:pic>
        <p:nvPicPr>
          <p:cNvPr id="7" name="Picture 6">
            <a:extLst>
              <a:ext uri="{FF2B5EF4-FFF2-40B4-BE49-F238E27FC236}">
                <a16:creationId xmlns:a16="http://schemas.microsoft.com/office/drawing/2014/main" id="{2FFC7617-A1A5-E946-83CE-3DA11323BB1E}"/>
              </a:ext>
            </a:extLst>
          </p:cNvPr>
          <p:cNvPicPr>
            <a:picLocks noChangeAspect="1"/>
          </p:cNvPicPr>
          <p:nvPr/>
        </p:nvPicPr>
        <p:blipFill>
          <a:blip r:embed="rId4"/>
          <a:stretch>
            <a:fillRect/>
          </a:stretch>
        </p:blipFill>
        <p:spPr>
          <a:xfrm>
            <a:off x="1722995" y="2990690"/>
            <a:ext cx="2733675" cy="1543050"/>
          </a:xfrm>
          <a:prstGeom prst="rect">
            <a:avLst/>
          </a:prstGeom>
        </p:spPr>
      </p:pic>
      <p:sp>
        <p:nvSpPr>
          <p:cNvPr id="8" name="TextBox 7">
            <a:extLst>
              <a:ext uri="{FF2B5EF4-FFF2-40B4-BE49-F238E27FC236}">
                <a16:creationId xmlns:a16="http://schemas.microsoft.com/office/drawing/2014/main" id="{2BC36588-4240-9C44-BC22-FB4FC6AA6C4B}"/>
              </a:ext>
            </a:extLst>
          </p:cNvPr>
          <p:cNvSpPr txBox="1"/>
          <p:nvPr/>
        </p:nvSpPr>
        <p:spPr>
          <a:xfrm>
            <a:off x="4771049" y="2886835"/>
            <a:ext cx="4372951" cy="1823833"/>
          </a:xfrm>
          <a:prstGeom prst="rect">
            <a:avLst/>
          </a:prstGeom>
          <a:noFill/>
        </p:spPr>
        <p:txBody>
          <a:bodyPr wrap="square" rtlCol="0">
            <a:spAutoFit/>
          </a:bodyPr>
          <a:lstStyle/>
          <a:p>
            <a:pPr marL="285750" indent="-285750">
              <a:buFont typeface="Arial" panose="020B0604020202020204" pitchFamily="34" charset="0"/>
              <a:buChar char="•"/>
            </a:pPr>
            <a:r>
              <a:rPr lang="en-US" sz="1800" dirty="0"/>
              <a:t>As the number of LUT input increases the number of LUT decreases. </a:t>
            </a:r>
          </a:p>
          <a:p>
            <a:pPr marL="628650" lvl="1" indent="-285750">
              <a:buFont typeface="Arial" panose="020B0604020202020204" pitchFamily="34" charset="0"/>
              <a:buChar char="•"/>
            </a:pPr>
            <a:r>
              <a:rPr lang="en-US" sz="1800" dirty="0"/>
              <a:t>	Better for performance </a:t>
            </a:r>
          </a:p>
          <a:p>
            <a:pPr marL="628650" lvl="1" indent="-285750">
              <a:buFont typeface="Arial" panose="020B0604020202020204" pitchFamily="34" charset="0"/>
              <a:buChar char="•"/>
            </a:pPr>
            <a:r>
              <a:rPr lang="en-US" sz="1800" dirty="0"/>
              <a:t>	Under utilizations </a:t>
            </a:r>
          </a:p>
          <a:p>
            <a:endParaRPr lang="en-US" sz="1013" dirty="0"/>
          </a:p>
          <a:p>
            <a:r>
              <a:rPr lang="en-US" sz="1013" dirty="0"/>
              <a:t>Area trade-off </a:t>
            </a:r>
          </a:p>
          <a:p>
            <a:endParaRPr lang="en-US" sz="1013" dirty="0"/>
          </a:p>
          <a:p>
            <a:r>
              <a:rPr lang="en-US" sz="1013" dirty="0"/>
              <a:t>4 to 6 inputs LUT are mostly common</a:t>
            </a:r>
          </a:p>
        </p:txBody>
      </p:sp>
      <p:sp>
        <p:nvSpPr>
          <p:cNvPr id="9" name="TextBox 8">
            <a:extLst>
              <a:ext uri="{FF2B5EF4-FFF2-40B4-BE49-F238E27FC236}">
                <a16:creationId xmlns:a16="http://schemas.microsoft.com/office/drawing/2014/main" id="{F56523E4-8B5B-B145-9FBF-4F7229642736}"/>
              </a:ext>
            </a:extLst>
          </p:cNvPr>
          <p:cNvSpPr txBox="1"/>
          <p:nvPr/>
        </p:nvSpPr>
        <p:spPr>
          <a:xfrm>
            <a:off x="5029200" y="1199787"/>
            <a:ext cx="918841" cy="248209"/>
          </a:xfrm>
          <a:prstGeom prst="rect">
            <a:avLst/>
          </a:prstGeom>
          <a:noFill/>
        </p:spPr>
        <p:txBody>
          <a:bodyPr wrap="none" rtlCol="0">
            <a:spAutoFit/>
          </a:bodyPr>
          <a:lstStyle/>
          <a:p>
            <a:r>
              <a:rPr lang="en-US" sz="1013" dirty="0"/>
              <a:t>LUT and FF </a:t>
            </a:r>
          </a:p>
        </p:txBody>
      </p:sp>
    </p:spTree>
    <p:extLst>
      <p:ext uri="{BB962C8B-B14F-4D97-AF65-F5344CB8AC3E}">
        <p14:creationId xmlns:p14="http://schemas.microsoft.com/office/powerpoint/2010/main" val="77671219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0FF98-C9F8-D04F-99BA-2BE1F646A84C}"/>
              </a:ext>
            </a:extLst>
          </p:cNvPr>
          <p:cNvSpPr>
            <a:spLocks noGrp="1"/>
          </p:cNvSpPr>
          <p:nvPr>
            <p:ph type="title"/>
          </p:nvPr>
        </p:nvSpPr>
        <p:spPr/>
        <p:txBody>
          <a:bodyPr/>
          <a:lstStyle/>
          <a:p>
            <a:r>
              <a:rPr lang="en-US" dirty="0"/>
              <a:t>Island-style FPGA Overview</a:t>
            </a:r>
          </a:p>
        </p:txBody>
      </p:sp>
      <p:sp>
        <p:nvSpPr>
          <p:cNvPr id="3" name="Content Placeholder 2">
            <a:extLst>
              <a:ext uri="{FF2B5EF4-FFF2-40B4-BE49-F238E27FC236}">
                <a16:creationId xmlns:a16="http://schemas.microsoft.com/office/drawing/2014/main" id="{D385CDF9-F917-6B41-A3F6-F96CAA078DFC}"/>
              </a:ext>
            </a:extLst>
          </p:cNvPr>
          <p:cNvSpPr>
            <a:spLocks noGrp="1"/>
          </p:cNvSpPr>
          <p:nvPr>
            <p:ph idx="1"/>
          </p:nvPr>
        </p:nvSpPr>
        <p:spPr>
          <a:xfrm>
            <a:off x="4914899" y="1200150"/>
            <a:ext cx="4377381" cy="2119555"/>
          </a:xfrm>
        </p:spPr>
        <p:txBody>
          <a:bodyPr/>
          <a:lstStyle/>
          <a:p>
            <a:r>
              <a:rPr lang="en-US" sz="1800" dirty="0"/>
              <a:t>Arranged as 2-D structure</a:t>
            </a:r>
          </a:p>
          <a:p>
            <a:r>
              <a:rPr lang="en-US" sz="1800" dirty="0"/>
              <a:t>Hard block: the usage is already fixed</a:t>
            </a:r>
          </a:p>
          <a:p>
            <a:pPr lvl="1"/>
            <a:r>
              <a:rPr lang="en-US" sz="1800" dirty="0"/>
              <a:t>e.g. DSPs</a:t>
            </a:r>
          </a:p>
          <a:p>
            <a:r>
              <a:rPr lang="en-US" sz="1800" dirty="0"/>
              <a:t>Soft Logic: Programmable units : </a:t>
            </a:r>
          </a:p>
          <a:p>
            <a:pPr lvl="1"/>
            <a:r>
              <a:rPr lang="en-US" sz="1500" dirty="0"/>
              <a:t>Xilinx-configurable logic block (CLB) </a:t>
            </a:r>
          </a:p>
          <a:p>
            <a:pPr lvl="1"/>
            <a:r>
              <a:rPr lang="en-US" sz="1500" dirty="0"/>
              <a:t>Altera: logic array block</a:t>
            </a:r>
          </a:p>
          <a:p>
            <a:endParaRPr lang="en-US" dirty="0"/>
          </a:p>
        </p:txBody>
      </p:sp>
      <p:sp>
        <p:nvSpPr>
          <p:cNvPr id="4" name="Footer Placeholder 3">
            <a:extLst>
              <a:ext uri="{FF2B5EF4-FFF2-40B4-BE49-F238E27FC236}">
                <a16:creationId xmlns:a16="http://schemas.microsoft.com/office/drawing/2014/main" id="{A150FC90-3EEA-FA40-878B-0FEAA509C92B}"/>
              </a:ext>
            </a:extLst>
          </p:cNvPr>
          <p:cNvSpPr>
            <a:spLocks noGrp="1"/>
          </p:cNvSpPr>
          <p:nvPr>
            <p:ph type="ftr" sz="quarter" idx="10"/>
          </p:nvPr>
        </p:nvSpPr>
        <p:spPr/>
        <p:txBody>
          <a:bodyPr/>
          <a:lstStyle/>
          <a:p>
            <a:pPr>
              <a:defRPr/>
            </a:pPr>
            <a:r>
              <a:rPr lang="en-US"/>
              <a:t> </a:t>
            </a:r>
          </a:p>
        </p:txBody>
      </p:sp>
      <p:sp>
        <p:nvSpPr>
          <p:cNvPr id="5" name="TextBox 4">
            <a:extLst>
              <a:ext uri="{FF2B5EF4-FFF2-40B4-BE49-F238E27FC236}">
                <a16:creationId xmlns:a16="http://schemas.microsoft.com/office/drawing/2014/main" id="{3AF4D9F5-8360-5343-A461-97D49DCB85A4}"/>
              </a:ext>
            </a:extLst>
          </p:cNvPr>
          <p:cNvSpPr txBox="1"/>
          <p:nvPr/>
        </p:nvSpPr>
        <p:spPr>
          <a:xfrm>
            <a:off x="1143001" y="4866501"/>
            <a:ext cx="4188967" cy="248209"/>
          </a:xfrm>
          <a:prstGeom prst="rect">
            <a:avLst/>
          </a:prstGeom>
          <a:noFill/>
        </p:spPr>
        <p:txBody>
          <a:bodyPr wrap="none" rtlCol="0">
            <a:spAutoFit/>
          </a:bodyPr>
          <a:lstStyle/>
          <a:p>
            <a:r>
              <a:rPr lang="en-US" sz="1013" dirty="0"/>
              <a:t>From: Principles and Structures of FPGAs ( © Springer Nature. 2018)</a:t>
            </a:r>
          </a:p>
        </p:txBody>
      </p:sp>
      <p:pic>
        <p:nvPicPr>
          <p:cNvPr id="6" name="Picture 5">
            <a:extLst>
              <a:ext uri="{FF2B5EF4-FFF2-40B4-BE49-F238E27FC236}">
                <a16:creationId xmlns:a16="http://schemas.microsoft.com/office/drawing/2014/main" id="{4D408E75-9A96-7B4E-9B85-E5300929925E}"/>
              </a:ext>
            </a:extLst>
          </p:cNvPr>
          <p:cNvPicPr>
            <a:picLocks noChangeAspect="1"/>
          </p:cNvPicPr>
          <p:nvPr/>
        </p:nvPicPr>
        <p:blipFill>
          <a:blip r:embed="rId2"/>
          <a:stretch>
            <a:fillRect/>
          </a:stretch>
        </p:blipFill>
        <p:spPr>
          <a:xfrm>
            <a:off x="884897" y="1044917"/>
            <a:ext cx="3641382" cy="3257533"/>
          </a:xfrm>
          <a:prstGeom prst="rect">
            <a:avLst/>
          </a:prstGeom>
        </p:spPr>
      </p:pic>
      <p:sp>
        <p:nvSpPr>
          <p:cNvPr id="7" name="TextBox 6">
            <a:extLst>
              <a:ext uri="{FF2B5EF4-FFF2-40B4-BE49-F238E27FC236}">
                <a16:creationId xmlns:a16="http://schemas.microsoft.com/office/drawing/2014/main" id="{31BD9577-17C5-CD4D-8B5C-66F4175D72C3}"/>
              </a:ext>
            </a:extLst>
          </p:cNvPr>
          <p:cNvSpPr txBox="1"/>
          <p:nvPr/>
        </p:nvSpPr>
        <p:spPr>
          <a:xfrm>
            <a:off x="1363714" y="4214333"/>
            <a:ext cx="2683748" cy="248209"/>
          </a:xfrm>
          <a:prstGeom prst="rect">
            <a:avLst/>
          </a:prstGeom>
          <a:noFill/>
        </p:spPr>
        <p:txBody>
          <a:bodyPr wrap="none" rtlCol="0">
            <a:spAutoFit/>
          </a:bodyPr>
          <a:lstStyle/>
          <a:p>
            <a:r>
              <a:rPr lang="en-US" sz="1013" dirty="0"/>
              <a:t>Check the Area in a chip for wires vs. logic </a:t>
            </a:r>
          </a:p>
        </p:txBody>
      </p:sp>
    </p:spTree>
    <p:extLst>
      <p:ext uri="{BB962C8B-B14F-4D97-AF65-F5344CB8AC3E}">
        <p14:creationId xmlns:p14="http://schemas.microsoft.com/office/powerpoint/2010/main" val="266483074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0FF98-C9F8-D04F-99BA-2BE1F646A84C}"/>
              </a:ext>
            </a:extLst>
          </p:cNvPr>
          <p:cNvSpPr>
            <a:spLocks noGrp="1"/>
          </p:cNvSpPr>
          <p:nvPr>
            <p:ph type="title"/>
          </p:nvPr>
        </p:nvSpPr>
        <p:spPr/>
        <p:txBody>
          <a:bodyPr/>
          <a:lstStyle/>
          <a:p>
            <a:r>
              <a:rPr lang="en-US" dirty="0"/>
              <a:t>Classification of FPGA routing structure</a:t>
            </a:r>
          </a:p>
        </p:txBody>
      </p:sp>
      <p:sp>
        <p:nvSpPr>
          <p:cNvPr id="3" name="Content Placeholder 2">
            <a:extLst>
              <a:ext uri="{FF2B5EF4-FFF2-40B4-BE49-F238E27FC236}">
                <a16:creationId xmlns:a16="http://schemas.microsoft.com/office/drawing/2014/main" id="{D385CDF9-F917-6B41-A3F6-F96CAA078DFC}"/>
              </a:ext>
            </a:extLst>
          </p:cNvPr>
          <p:cNvSpPr>
            <a:spLocks noGrp="1"/>
          </p:cNvSpPr>
          <p:nvPr>
            <p:ph idx="1"/>
          </p:nvPr>
        </p:nvSpPr>
        <p:spPr>
          <a:xfrm>
            <a:off x="3943350" y="3314700"/>
            <a:ext cx="3758804" cy="193899"/>
          </a:xfrm>
        </p:spPr>
        <p:txBody>
          <a:bodyPr/>
          <a:lstStyle/>
          <a:p>
            <a:endParaRPr lang="en-US" dirty="0"/>
          </a:p>
        </p:txBody>
      </p:sp>
      <p:sp>
        <p:nvSpPr>
          <p:cNvPr id="4" name="Footer Placeholder 3">
            <a:extLst>
              <a:ext uri="{FF2B5EF4-FFF2-40B4-BE49-F238E27FC236}">
                <a16:creationId xmlns:a16="http://schemas.microsoft.com/office/drawing/2014/main" id="{A150FC90-3EEA-FA40-878B-0FEAA509C92B}"/>
              </a:ext>
            </a:extLst>
          </p:cNvPr>
          <p:cNvSpPr>
            <a:spLocks noGrp="1"/>
          </p:cNvSpPr>
          <p:nvPr>
            <p:ph type="ftr" sz="quarter" idx="10"/>
          </p:nvPr>
        </p:nvSpPr>
        <p:spPr/>
        <p:txBody>
          <a:bodyPr/>
          <a:lstStyle/>
          <a:p>
            <a:pPr>
              <a:defRPr/>
            </a:pPr>
            <a:r>
              <a:rPr lang="en-US"/>
              <a:t> </a:t>
            </a:r>
          </a:p>
        </p:txBody>
      </p:sp>
      <p:sp>
        <p:nvSpPr>
          <p:cNvPr id="5" name="TextBox 4">
            <a:extLst>
              <a:ext uri="{FF2B5EF4-FFF2-40B4-BE49-F238E27FC236}">
                <a16:creationId xmlns:a16="http://schemas.microsoft.com/office/drawing/2014/main" id="{3AF4D9F5-8360-5343-A461-97D49DCB85A4}"/>
              </a:ext>
            </a:extLst>
          </p:cNvPr>
          <p:cNvSpPr txBox="1"/>
          <p:nvPr/>
        </p:nvSpPr>
        <p:spPr>
          <a:xfrm>
            <a:off x="1143001" y="4866501"/>
            <a:ext cx="4188967" cy="248209"/>
          </a:xfrm>
          <a:prstGeom prst="rect">
            <a:avLst/>
          </a:prstGeom>
          <a:noFill/>
        </p:spPr>
        <p:txBody>
          <a:bodyPr wrap="none" rtlCol="0">
            <a:spAutoFit/>
          </a:bodyPr>
          <a:lstStyle/>
          <a:p>
            <a:r>
              <a:rPr lang="en-US" sz="1013" dirty="0"/>
              <a:t>From: Principles and Structures of FPGAs ( © Springer Nature. 2018)</a:t>
            </a:r>
          </a:p>
        </p:txBody>
      </p:sp>
      <p:pic>
        <p:nvPicPr>
          <p:cNvPr id="6" name="Picture 5">
            <a:extLst>
              <a:ext uri="{FF2B5EF4-FFF2-40B4-BE49-F238E27FC236}">
                <a16:creationId xmlns:a16="http://schemas.microsoft.com/office/drawing/2014/main" id="{6625D746-0524-A943-821B-03438391D886}"/>
              </a:ext>
            </a:extLst>
          </p:cNvPr>
          <p:cNvPicPr>
            <a:picLocks noChangeAspect="1"/>
          </p:cNvPicPr>
          <p:nvPr/>
        </p:nvPicPr>
        <p:blipFill>
          <a:blip r:embed="rId2"/>
          <a:stretch>
            <a:fillRect/>
          </a:stretch>
        </p:blipFill>
        <p:spPr>
          <a:xfrm>
            <a:off x="1714500" y="777885"/>
            <a:ext cx="4000500" cy="4088617"/>
          </a:xfrm>
          <a:prstGeom prst="rect">
            <a:avLst/>
          </a:prstGeom>
        </p:spPr>
      </p:pic>
    </p:spTree>
    <p:extLst>
      <p:ext uri="{BB962C8B-B14F-4D97-AF65-F5344CB8AC3E}">
        <p14:creationId xmlns:p14="http://schemas.microsoft.com/office/powerpoint/2010/main" val="406192907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A4FD-D530-7F4E-AF87-728012BA9F3F}"/>
              </a:ext>
            </a:extLst>
          </p:cNvPr>
          <p:cNvSpPr>
            <a:spLocks noGrp="1"/>
          </p:cNvSpPr>
          <p:nvPr>
            <p:ph type="title"/>
          </p:nvPr>
        </p:nvSpPr>
        <p:spPr/>
        <p:txBody>
          <a:bodyPr/>
          <a:lstStyle/>
          <a:p>
            <a:r>
              <a:rPr lang="en-US" dirty="0"/>
              <a:t>Hierarchical-type FPGA</a:t>
            </a:r>
          </a:p>
        </p:txBody>
      </p:sp>
      <p:sp>
        <p:nvSpPr>
          <p:cNvPr id="3" name="Content Placeholder 2">
            <a:extLst>
              <a:ext uri="{FF2B5EF4-FFF2-40B4-BE49-F238E27FC236}">
                <a16:creationId xmlns:a16="http://schemas.microsoft.com/office/drawing/2014/main" id="{7F8BB450-73B6-BF43-A61E-6D502B12964D}"/>
              </a:ext>
            </a:extLst>
          </p:cNvPr>
          <p:cNvSpPr>
            <a:spLocks noGrp="1"/>
          </p:cNvSpPr>
          <p:nvPr>
            <p:ph idx="1"/>
          </p:nvPr>
        </p:nvSpPr>
        <p:spPr>
          <a:xfrm>
            <a:off x="4838700" y="1034653"/>
            <a:ext cx="2863454" cy="193899"/>
          </a:xfrm>
        </p:spPr>
        <p:txBody>
          <a:bodyPr/>
          <a:lstStyle/>
          <a:p>
            <a:r>
              <a:rPr lang="en-US" dirty="0"/>
              <a:t>Altera Flex 10K, Apex, </a:t>
            </a:r>
            <a:r>
              <a:rPr lang="en-US" dirty="0" err="1"/>
              <a:t>ApexII</a:t>
            </a:r>
            <a:r>
              <a:rPr lang="en-US" dirty="0"/>
              <a:t> </a:t>
            </a:r>
          </a:p>
        </p:txBody>
      </p:sp>
      <p:sp>
        <p:nvSpPr>
          <p:cNvPr id="4" name="Footer Placeholder 3">
            <a:extLst>
              <a:ext uri="{FF2B5EF4-FFF2-40B4-BE49-F238E27FC236}">
                <a16:creationId xmlns:a16="http://schemas.microsoft.com/office/drawing/2014/main" id="{59481C08-6193-0A43-925A-1C120B52484E}"/>
              </a:ext>
            </a:extLst>
          </p:cNvPr>
          <p:cNvSpPr>
            <a:spLocks noGrp="1"/>
          </p:cNvSpPr>
          <p:nvPr>
            <p:ph type="ftr" sz="quarter" idx="10"/>
          </p:nvPr>
        </p:nvSpPr>
        <p:spPr/>
        <p:txBody>
          <a:bodyPr/>
          <a:lstStyle/>
          <a:p>
            <a:pPr>
              <a:defRPr/>
            </a:pPr>
            <a:r>
              <a:rPr lang="en-US"/>
              <a:t> </a:t>
            </a:r>
          </a:p>
        </p:txBody>
      </p:sp>
      <p:pic>
        <p:nvPicPr>
          <p:cNvPr id="5" name="Picture 4">
            <a:extLst>
              <a:ext uri="{FF2B5EF4-FFF2-40B4-BE49-F238E27FC236}">
                <a16:creationId xmlns:a16="http://schemas.microsoft.com/office/drawing/2014/main" id="{FCDF844F-18B6-6444-8CC4-0B76EF590E7B}"/>
              </a:ext>
            </a:extLst>
          </p:cNvPr>
          <p:cNvPicPr>
            <a:picLocks noChangeAspect="1"/>
          </p:cNvPicPr>
          <p:nvPr/>
        </p:nvPicPr>
        <p:blipFill>
          <a:blip r:embed="rId2"/>
          <a:stretch>
            <a:fillRect/>
          </a:stretch>
        </p:blipFill>
        <p:spPr>
          <a:xfrm>
            <a:off x="1657350" y="1034653"/>
            <a:ext cx="3181350" cy="3238500"/>
          </a:xfrm>
          <a:prstGeom prst="rect">
            <a:avLst/>
          </a:prstGeom>
        </p:spPr>
      </p:pic>
    </p:spTree>
    <p:extLst>
      <p:ext uri="{BB962C8B-B14F-4D97-AF65-F5344CB8AC3E}">
        <p14:creationId xmlns:p14="http://schemas.microsoft.com/office/powerpoint/2010/main" val="193321463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9"/>
          </p:nvPr>
        </p:nvSpPr>
        <p:spPr/>
        <p:txBody>
          <a:bodyPr/>
          <a:lstStyle/>
          <a:p>
            <a:fld id="{B6238B5B-F19C-E947-A0BC-87BD7983F871}" type="slidenum">
              <a:rPr lang="en-US" smtClean="0"/>
              <a:pPr/>
              <a:t>2</a:t>
            </a:fld>
            <a:endParaRPr lang="en-US" dirty="0"/>
          </a:p>
        </p:txBody>
      </p:sp>
      <p:sp>
        <p:nvSpPr>
          <p:cNvPr id="5" name="Title 4"/>
          <p:cNvSpPr>
            <a:spLocks noGrp="1"/>
          </p:cNvSpPr>
          <p:nvPr>
            <p:ph type="title"/>
          </p:nvPr>
        </p:nvSpPr>
        <p:spPr/>
        <p:txBody>
          <a:bodyPr/>
          <a:lstStyle/>
          <a:p>
            <a:r>
              <a:rPr lang="en-US" dirty="0"/>
              <a:t>Attendance</a:t>
            </a:r>
          </a:p>
        </p:txBody>
      </p:sp>
      <p:pic>
        <p:nvPicPr>
          <p:cNvPr id="6" name="Picture 5" descr="A qr code with black squares&#10;&#10;Description automatically generated">
            <a:extLst>
              <a:ext uri="{FF2B5EF4-FFF2-40B4-BE49-F238E27FC236}">
                <a16:creationId xmlns:a16="http://schemas.microsoft.com/office/drawing/2014/main" id="{1D5E4594-FB04-739F-9449-7FF81A8635DC}"/>
              </a:ext>
            </a:extLst>
          </p:cNvPr>
          <p:cNvPicPr>
            <a:picLocks noChangeAspect="1"/>
          </p:cNvPicPr>
          <p:nvPr/>
        </p:nvPicPr>
        <p:blipFill>
          <a:blip r:embed="rId2"/>
          <a:stretch>
            <a:fillRect/>
          </a:stretch>
        </p:blipFill>
        <p:spPr>
          <a:xfrm>
            <a:off x="2853690" y="1192530"/>
            <a:ext cx="3196590" cy="3196590"/>
          </a:xfrm>
          <a:prstGeom prst="rect">
            <a:avLst/>
          </a:prstGeom>
        </p:spPr>
      </p:pic>
    </p:spTree>
    <p:extLst>
      <p:ext uri="{BB962C8B-B14F-4D97-AF65-F5344CB8AC3E}">
        <p14:creationId xmlns:p14="http://schemas.microsoft.com/office/powerpoint/2010/main" val="1295128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460C94-B9C8-D643-B85C-2DE8BBABFB93}"/>
              </a:ext>
            </a:extLst>
          </p:cNvPr>
          <p:cNvPicPr>
            <a:picLocks noChangeAspect="1"/>
          </p:cNvPicPr>
          <p:nvPr/>
        </p:nvPicPr>
        <p:blipFill>
          <a:blip r:embed="rId2"/>
          <a:stretch>
            <a:fillRect/>
          </a:stretch>
        </p:blipFill>
        <p:spPr>
          <a:xfrm>
            <a:off x="2350096" y="873797"/>
            <a:ext cx="3019425" cy="1828800"/>
          </a:xfrm>
          <a:prstGeom prst="rect">
            <a:avLst/>
          </a:prstGeom>
        </p:spPr>
      </p:pic>
      <p:sp>
        <p:nvSpPr>
          <p:cNvPr id="2" name="Title 1">
            <a:extLst>
              <a:ext uri="{FF2B5EF4-FFF2-40B4-BE49-F238E27FC236}">
                <a16:creationId xmlns:a16="http://schemas.microsoft.com/office/drawing/2014/main" id="{DD20FF98-C9F8-D04F-99BA-2BE1F646A84C}"/>
              </a:ext>
            </a:extLst>
          </p:cNvPr>
          <p:cNvSpPr>
            <a:spLocks noGrp="1"/>
          </p:cNvSpPr>
          <p:nvPr>
            <p:ph type="title"/>
          </p:nvPr>
        </p:nvSpPr>
        <p:spPr/>
        <p:txBody>
          <a:bodyPr/>
          <a:lstStyle/>
          <a:p>
            <a:r>
              <a:rPr lang="en-US" dirty="0"/>
              <a:t>DSP Block</a:t>
            </a:r>
          </a:p>
        </p:txBody>
      </p:sp>
      <p:sp>
        <p:nvSpPr>
          <p:cNvPr id="3" name="Content Placeholder 2">
            <a:extLst>
              <a:ext uri="{FF2B5EF4-FFF2-40B4-BE49-F238E27FC236}">
                <a16:creationId xmlns:a16="http://schemas.microsoft.com/office/drawing/2014/main" id="{D385CDF9-F917-6B41-A3F6-F96CAA078DFC}"/>
              </a:ext>
            </a:extLst>
          </p:cNvPr>
          <p:cNvSpPr>
            <a:spLocks noGrp="1"/>
          </p:cNvSpPr>
          <p:nvPr>
            <p:ph idx="1"/>
          </p:nvPr>
        </p:nvSpPr>
        <p:spPr>
          <a:xfrm>
            <a:off x="1331119" y="2628900"/>
            <a:ext cx="6260306" cy="2285754"/>
          </a:xfrm>
        </p:spPr>
        <p:txBody>
          <a:bodyPr/>
          <a:lstStyle/>
          <a:p>
            <a:r>
              <a:rPr lang="en-US" sz="1800" dirty="0"/>
              <a:t>FPGA is slow on multiplications, floating point operations </a:t>
            </a:r>
          </a:p>
          <a:p>
            <a:r>
              <a:rPr lang="en-US" sz="1800" dirty="0"/>
              <a:t>Include custom DSP units instead of mapping onto LUTs </a:t>
            </a:r>
          </a:p>
          <a:p>
            <a:r>
              <a:rPr lang="en-US" sz="1800" dirty="0"/>
              <a:t>Example units:</a:t>
            </a:r>
          </a:p>
          <a:p>
            <a:pPr lvl="1"/>
            <a:r>
              <a:rPr lang="en-US" sz="1500" dirty="0"/>
              <a:t>Multipliers </a:t>
            </a:r>
          </a:p>
          <a:p>
            <a:pPr lvl="1"/>
            <a:r>
              <a:rPr lang="en-US" sz="1500" dirty="0"/>
              <a:t>MAC (Multiply-Accumulate)</a:t>
            </a:r>
          </a:p>
          <a:p>
            <a:pPr lvl="1"/>
            <a:r>
              <a:rPr lang="en-US" sz="1500" dirty="0"/>
              <a:t>Barrel Shifter </a:t>
            </a:r>
          </a:p>
          <a:p>
            <a:pPr lvl="1"/>
            <a:r>
              <a:rPr lang="en-US" sz="1500" dirty="0"/>
              <a:t>Square root </a:t>
            </a:r>
          </a:p>
          <a:p>
            <a:endParaRPr lang="en-US" dirty="0"/>
          </a:p>
        </p:txBody>
      </p:sp>
      <p:sp>
        <p:nvSpPr>
          <p:cNvPr id="4" name="Footer Placeholder 3">
            <a:extLst>
              <a:ext uri="{FF2B5EF4-FFF2-40B4-BE49-F238E27FC236}">
                <a16:creationId xmlns:a16="http://schemas.microsoft.com/office/drawing/2014/main" id="{A150FC90-3EEA-FA40-878B-0FEAA509C92B}"/>
              </a:ext>
            </a:extLst>
          </p:cNvPr>
          <p:cNvSpPr>
            <a:spLocks noGrp="1"/>
          </p:cNvSpPr>
          <p:nvPr>
            <p:ph type="ftr" sz="quarter" idx="10"/>
          </p:nvPr>
        </p:nvSpPr>
        <p:spPr/>
        <p:txBody>
          <a:bodyPr/>
          <a:lstStyle/>
          <a:p>
            <a:pPr>
              <a:defRPr/>
            </a:pPr>
            <a:r>
              <a:rPr lang="en-US"/>
              <a:t> </a:t>
            </a:r>
          </a:p>
        </p:txBody>
      </p:sp>
      <p:sp>
        <p:nvSpPr>
          <p:cNvPr id="5" name="TextBox 4">
            <a:extLst>
              <a:ext uri="{FF2B5EF4-FFF2-40B4-BE49-F238E27FC236}">
                <a16:creationId xmlns:a16="http://schemas.microsoft.com/office/drawing/2014/main" id="{3AF4D9F5-8360-5343-A461-97D49DCB85A4}"/>
              </a:ext>
            </a:extLst>
          </p:cNvPr>
          <p:cNvSpPr txBox="1"/>
          <p:nvPr/>
        </p:nvSpPr>
        <p:spPr>
          <a:xfrm>
            <a:off x="1143001" y="4866501"/>
            <a:ext cx="4188967" cy="248209"/>
          </a:xfrm>
          <a:prstGeom prst="rect">
            <a:avLst/>
          </a:prstGeom>
          <a:noFill/>
        </p:spPr>
        <p:txBody>
          <a:bodyPr wrap="none" rtlCol="0">
            <a:spAutoFit/>
          </a:bodyPr>
          <a:lstStyle/>
          <a:p>
            <a:r>
              <a:rPr lang="en-US" sz="1013" dirty="0"/>
              <a:t>From: Principles and Structures of FPGAs ( © Springer Nature. 2018)</a:t>
            </a:r>
          </a:p>
        </p:txBody>
      </p:sp>
    </p:spTree>
    <p:extLst>
      <p:ext uri="{BB962C8B-B14F-4D97-AF65-F5344CB8AC3E}">
        <p14:creationId xmlns:p14="http://schemas.microsoft.com/office/powerpoint/2010/main" val="233155402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0FF98-C9F8-D04F-99BA-2BE1F646A84C}"/>
              </a:ext>
            </a:extLst>
          </p:cNvPr>
          <p:cNvSpPr>
            <a:spLocks noGrp="1"/>
          </p:cNvSpPr>
          <p:nvPr>
            <p:ph type="title"/>
          </p:nvPr>
        </p:nvSpPr>
        <p:spPr/>
        <p:txBody>
          <a:bodyPr/>
          <a:lstStyle/>
          <a:p>
            <a:r>
              <a:rPr lang="en-US" dirty="0"/>
              <a:t>Memory Using LUTs </a:t>
            </a:r>
          </a:p>
        </p:txBody>
      </p:sp>
      <p:sp>
        <p:nvSpPr>
          <p:cNvPr id="3" name="Content Placeholder 2">
            <a:extLst>
              <a:ext uri="{FF2B5EF4-FFF2-40B4-BE49-F238E27FC236}">
                <a16:creationId xmlns:a16="http://schemas.microsoft.com/office/drawing/2014/main" id="{D385CDF9-F917-6B41-A3F6-F96CAA078DFC}"/>
              </a:ext>
            </a:extLst>
          </p:cNvPr>
          <p:cNvSpPr>
            <a:spLocks noGrp="1"/>
          </p:cNvSpPr>
          <p:nvPr>
            <p:ph idx="1"/>
          </p:nvPr>
        </p:nvSpPr>
        <p:spPr>
          <a:xfrm>
            <a:off x="640079" y="1098104"/>
            <a:ext cx="7315199" cy="1277273"/>
          </a:xfrm>
        </p:spPr>
        <p:txBody>
          <a:bodyPr/>
          <a:lstStyle/>
          <a:p>
            <a:r>
              <a:rPr lang="en-US" dirty="0"/>
              <a:t>LUTs </a:t>
            </a:r>
            <a:r>
              <a:rPr lang="en-US" dirty="0">
                <a:sym typeface="Wingdings" pitchFamily="2" charset="2"/>
              </a:rPr>
              <a:t> SRAM</a:t>
            </a:r>
          </a:p>
          <a:p>
            <a:r>
              <a:rPr lang="en-US" dirty="0">
                <a:sym typeface="Wingdings" pitchFamily="2" charset="2"/>
              </a:rPr>
              <a:t>Asynchronous access is possible </a:t>
            </a:r>
          </a:p>
          <a:p>
            <a:pPr lvl="1"/>
            <a:r>
              <a:rPr lang="en-US" dirty="0">
                <a:sym typeface="Wingdings" pitchFamily="2" charset="2"/>
              </a:rPr>
              <a:t>Fast but small size (2^6 = ~ 64 bits)</a:t>
            </a:r>
          </a:p>
          <a:p>
            <a:pPr lvl="1"/>
            <a:r>
              <a:rPr lang="en-US" dirty="0">
                <a:sym typeface="Wingdings" pitchFamily="2" charset="2"/>
              </a:rPr>
              <a:t>Use too much? Not much space</a:t>
            </a:r>
            <a:r>
              <a:rPr lang="ko-KR" altLang="en-US" dirty="0">
                <a:sym typeface="Wingdings" pitchFamily="2" charset="2"/>
              </a:rPr>
              <a:t> </a:t>
            </a:r>
            <a:r>
              <a:rPr lang="en-US" altLang="ko-KR" dirty="0">
                <a:sym typeface="Wingdings" pitchFamily="2" charset="2"/>
              </a:rPr>
              <a:t>left for LUTs</a:t>
            </a:r>
            <a:endParaRPr lang="en-US" dirty="0">
              <a:sym typeface="Wingdings" pitchFamily="2" charset="2"/>
            </a:endParaRPr>
          </a:p>
          <a:p>
            <a:endParaRPr lang="en-US" dirty="0"/>
          </a:p>
        </p:txBody>
      </p:sp>
      <p:sp>
        <p:nvSpPr>
          <p:cNvPr id="4" name="Footer Placeholder 3">
            <a:extLst>
              <a:ext uri="{FF2B5EF4-FFF2-40B4-BE49-F238E27FC236}">
                <a16:creationId xmlns:a16="http://schemas.microsoft.com/office/drawing/2014/main" id="{A150FC90-3EEA-FA40-878B-0FEAA509C92B}"/>
              </a:ext>
            </a:extLst>
          </p:cNvPr>
          <p:cNvSpPr>
            <a:spLocks noGrp="1"/>
          </p:cNvSpPr>
          <p:nvPr>
            <p:ph type="ftr" sz="quarter" idx="10"/>
          </p:nvPr>
        </p:nvSpPr>
        <p:spPr/>
        <p:txBody>
          <a:bodyPr/>
          <a:lstStyle/>
          <a:p>
            <a:pPr>
              <a:defRPr/>
            </a:pPr>
            <a:r>
              <a:rPr lang="en-US"/>
              <a:t> </a:t>
            </a:r>
          </a:p>
        </p:txBody>
      </p:sp>
      <p:sp>
        <p:nvSpPr>
          <p:cNvPr id="5" name="TextBox 4">
            <a:extLst>
              <a:ext uri="{FF2B5EF4-FFF2-40B4-BE49-F238E27FC236}">
                <a16:creationId xmlns:a16="http://schemas.microsoft.com/office/drawing/2014/main" id="{3AF4D9F5-8360-5343-A461-97D49DCB85A4}"/>
              </a:ext>
            </a:extLst>
          </p:cNvPr>
          <p:cNvSpPr txBox="1"/>
          <p:nvPr/>
        </p:nvSpPr>
        <p:spPr>
          <a:xfrm>
            <a:off x="1143001" y="4866501"/>
            <a:ext cx="4188967" cy="248209"/>
          </a:xfrm>
          <a:prstGeom prst="rect">
            <a:avLst/>
          </a:prstGeom>
          <a:noFill/>
        </p:spPr>
        <p:txBody>
          <a:bodyPr wrap="none" rtlCol="0">
            <a:spAutoFit/>
          </a:bodyPr>
          <a:lstStyle/>
          <a:p>
            <a:r>
              <a:rPr lang="en-US" sz="1013" dirty="0"/>
              <a:t>From: Principles and Structures of FPGAs ( © Springer Nature. 2018)</a:t>
            </a:r>
          </a:p>
        </p:txBody>
      </p:sp>
    </p:spTree>
    <p:extLst>
      <p:ext uri="{BB962C8B-B14F-4D97-AF65-F5344CB8AC3E}">
        <p14:creationId xmlns:p14="http://schemas.microsoft.com/office/powerpoint/2010/main" val="411362486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B8DC3C-1E2A-3E41-9D35-36985D696530}"/>
              </a:ext>
            </a:extLst>
          </p:cNvPr>
          <p:cNvPicPr>
            <a:picLocks noChangeAspect="1"/>
          </p:cNvPicPr>
          <p:nvPr/>
        </p:nvPicPr>
        <p:blipFill>
          <a:blip r:embed="rId3"/>
          <a:stretch>
            <a:fillRect/>
          </a:stretch>
        </p:blipFill>
        <p:spPr>
          <a:xfrm>
            <a:off x="6160592" y="757380"/>
            <a:ext cx="1861000" cy="2934215"/>
          </a:xfrm>
          <a:prstGeom prst="rect">
            <a:avLst/>
          </a:prstGeom>
        </p:spPr>
      </p:pic>
      <p:sp>
        <p:nvSpPr>
          <p:cNvPr id="2" name="Title 1">
            <a:extLst>
              <a:ext uri="{FF2B5EF4-FFF2-40B4-BE49-F238E27FC236}">
                <a16:creationId xmlns:a16="http://schemas.microsoft.com/office/drawing/2014/main" id="{DD20FF98-C9F8-D04F-99BA-2BE1F646A84C}"/>
              </a:ext>
            </a:extLst>
          </p:cNvPr>
          <p:cNvSpPr>
            <a:spLocks noGrp="1"/>
          </p:cNvSpPr>
          <p:nvPr>
            <p:ph type="title"/>
          </p:nvPr>
        </p:nvSpPr>
        <p:spPr/>
        <p:txBody>
          <a:bodyPr/>
          <a:lstStyle/>
          <a:p>
            <a:r>
              <a:rPr lang="en-US" dirty="0"/>
              <a:t>Memory Blocks in FPGA</a:t>
            </a:r>
          </a:p>
        </p:txBody>
      </p:sp>
      <p:sp>
        <p:nvSpPr>
          <p:cNvPr id="3" name="Content Placeholder 2">
            <a:extLst>
              <a:ext uri="{FF2B5EF4-FFF2-40B4-BE49-F238E27FC236}">
                <a16:creationId xmlns:a16="http://schemas.microsoft.com/office/drawing/2014/main" id="{D385CDF9-F917-6B41-A3F6-F96CAA078DFC}"/>
              </a:ext>
            </a:extLst>
          </p:cNvPr>
          <p:cNvSpPr>
            <a:spLocks noGrp="1"/>
          </p:cNvSpPr>
          <p:nvPr>
            <p:ph idx="1"/>
          </p:nvPr>
        </p:nvSpPr>
        <p:spPr>
          <a:xfrm>
            <a:off x="557291" y="1444708"/>
            <a:ext cx="7772401" cy="3301160"/>
          </a:xfrm>
        </p:spPr>
        <p:txBody>
          <a:bodyPr/>
          <a:lstStyle/>
          <a:p>
            <a:r>
              <a:rPr lang="en-US" sz="1800" dirty="0"/>
              <a:t>Dedicated Memory blocks in FPGA chip</a:t>
            </a:r>
          </a:p>
          <a:p>
            <a:pPr lvl="1"/>
            <a:r>
              <a:rPr lang="en-US" sz="1500" dirty="0"/>
              <a:t>Block RAM (BRAM)</a:t>
            </a:r>
          </a:p>
          <a:p>
            <a:pPr lvl="1"/>
            <a:r>
              <a:rPr lang="en-US" sz="1500" dirty="0"/>
              <a:t>Xilinix-7 series BRAM </a:t>
            </a:r>
          </a:p>
          <a:p>
            <a:pPr lvl="1"/>
            <a:r>
              <a:rPr lang="en-US" sz="1500" dirty="0"/>
              <a:t>Each has 36K-bits </a:t>
            </a:r>
          </a:p>
          <a:p>
            <a:pPr lvl="1"/>
            <a:r>
              <a:rPr lang="en-US" sz="1500" dirty="0"/>
              <a:t>Each BRAM can be either </a:t>
            </a:r>
          </a:p>
          <a:p>
            <a:pPr lvl="2"/>
            <a:r>
              <a:rPr lang="en-US" sz="1350" dirty="0"/>
              <a:t>One 36-K bit memory </a:t>
            </a:r>
          </a:p>
          <a:p>
            <a:pPr lvl="2"/>
            <a:r>
              <a:rPr lang="en-US" sz="1350" dirty="0"/>
              <a:t>Two independent 18-K bit memory </a:t>
            </a:r>
          </a:p>
          <a:p>
            <a:pPr lvl="2"/>
            <a:r>
              <a:rPr lang="en-US" sz="1350" dirty="0"/>
              <a:t>One Two-ports 18-K bit memory </a:t>
            </a:r>
          </a:p>
          <a:p>
            <a:r>
              <a:rPr lang="en-US" sz="1800" dirty="0"/>
              <a:t>Can’t read the updated data at the same clock as writing</a:t>
            </a:r>
          </a:p>
          <a:p>
            <a:r>
              <a:rPr lang="en-US" altLang="x-none" sz="1800" dirty="0">
                <a:solidFill>
                  <a:srgbClr val="FF0000"/>
                </a:solidFill>
              </a:rPr>
              <a:t>Synchronous</a:t>
            </a:r>
            <a:r>
              <a:rPr lang="en-US" altLang="x-none" sz="1800" dirty="0"/>
              <a:t> write and read (different from distributed RAM)</a:t>
            </a:r>
          </a:p>
          <a:p>
            <a:r>
              <a:rPr lang="en-US" sz="1800" dirty="0"/>
              <a:t>Ideal for on-chip caches and scratchpads</a:t>
            </a:r>
          </a:p>
          <a:p>
            <a:pPr lvl="1"/>
            <a:endParaRPr lang="en-US" dirty="0"/>
          </a:p>
        </p:txBody>
      </p:sp>
      <p:sp>
        <p:nvSpPr>
          <p:cNvPr id="4" name="Footer Placeholder 3">
            <a:extLst>
              <a:ext uri="{FF2B5EF4-FFF2-40B4-BE49-F238E27FC236}">
                <a16:creationId xmlns:a16="http://schemas.microsoft.com/office/drawing/2014/main" id="{A150FC90-3EEA-FA40-878B-0FEAA509C92B}"/>
              </a:ext>
            </a:extLst>
          </p:cNvPr>
          <p:cNvSpPr>
            <a:spLocks noGrp="1"/>
          </p:cNvSpPr>
          <p:nvPr>
            <p:ph type="ftr" sz="quarter" idx="10"/>
          </p:nvPr>
        </p:nvSpPr>
        <p:spPr/>
        <p:txBody>
          <a:bodyPr/>
          <a:lstStyle/>
          <a:p>
            <a:pPr>
              <a:defRPr/>
            </a:pPr>
            <a:r>
              <a:rPr lang="en-US"/>
              <a:t> </a:t>
            </a:r>
          </a:p>
        </p:txBody>
      </p:sp>
      <p:sp>
        <p:nvSpPr>
          <p:cNvPr id="5" name="TextBox 4">
            <a:extLst>
              <a:ext uri="{FF2B5EF4-FFF2-40B4-BE49-F238E27FC236}">
                <a16:creationId xmlns:a16="http://schemas.microsoft.com/office/drawing/2014/main" id="{3AF4D9F5-8360-5343-A461-97D49DCB85A4}"/>
              </a:ext>
            </a:extLst>
          </p:cNvPr>
          <p:cNvSpPr txBox="1"/>
          <p:nvPr/>
        </p:nvSpPr>
        <p:spPr>
          <a:xfrm>
            <a:off x="1143001" y="4866501"/>
            <a:ext cx="4188967" cy="248209"/>
          </a:xfrm>
          <a:prstGeom prst="rect">
            <a:avLst/>
          </a:prstGeom>
          <a:noFill/>
        </p:spPr>
        <p:txBody>
          <a:bodyPr wrap="none" rtlCol="0">
            <a:spAutoFit/>
          </a:bodyPr>
          <a:lstStyle/>
          <a:p>
            <a:r>
              <a:rPr lang="en-US" sz="1013" dirty="0"/>
              <a:t>From: Principles and Structures of FPGAs ( © Springer Nature. 2018)</a:t>
            </a:r>
          </a:p>
        </p:txBody>
      </p:sp>
    </p:spTree>
    <p:extLst>
      <p:ext uri="{BB962C8B-B14F-4D97-AF65-F5344CB8AC3E}">
        <p14:creationId xmlns:p14="http://schemas.microsoft.com/office/powerpoint/2010/main" val="216248668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097280" y="1188720"/>
            <a:ext cx="7315199" cy="439095"/>
          </a:xfrm>
        </p:spPr>
        <p:txBody>
          <a:bodyPr/>
          <a:lstStyle/>
          <a:p>
            <a:r>
              <a:rPr lang="en-US" dirty="0"/>
              <a:t>Fabric with Block RAM </a:t>
            </a:r>
          </a:p>
          <a:p>
            <a:pPr lvl="1"/>
            <a:r>
              <a:rPr lang="en-US" dirty="0"/>
              <a:t>Block RAM can be </a:t>
            </a:r>
            <a:r>
              <a:rPr lang="en-US"/>
              <a:t>placed anywhere </a:t>
            </a:r>
            <a:endParaRPr lang="en-US" dirty="0"/>
          </a:p>
        </p:txBody>
      </p:sp>
      <p:sp>
        <p:nvSpPr>
          <p:cNvPr id="4" name="Line 174"/>
          <p:cNvSpPr>
            <a:spLocks noChangeShapeType="1"/>
          </p:cNvSpPr>
          <p:nvPr/>
        </p:nvSpPr>
        <p:spPr bwMode="auto">
          <a:xfrm>
            <a:off x="2336554" y="3007519"/>
            <a:ext cx="14912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5" name="Line 175"/>
          <p:cNvSpPr>
            <a:spLocks noChangeShapeType="1"/>
          </p:cNvSpPr>
          <p:nvPr/>
        </p:nvSpPr>
        <p:spPr bwMode="auto">
          <a:xfrm>
            <a:off x="2331196" y="3591521"/>
            <a:ext cx="14912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6" name="Rectangle 5"/>
          <p:cNvSpPr>
            <a:spLocks noChangeArrowheads="1"/>
          </p:cNvSpPr>
          <p:nvPr/>
        </p:nvSpPr>
        <p:spPr bwMode="auto">
          <a:xfrm>
            <a:off x="2467820" y="2306539"/>
            <a:ext cx="257175" cy="270569"/>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lgn="ctr" defTabSz="514350">
              <a:spcBef>
                <a:spcPct val="0"/>
              </a:spcBef>
              <a:buClrTx/>
              <a:buSzTx/>
              <a:buNone/>
              <a:defRPr/>
            </a:pPr>
            <a:r>
              <a:rPr lang="en-US" altLang="x-none" sz="900" dirty="0">
                <a:solidFill>
                  <a:srgbClr val="000000"/>
                </a:solidFill>
              </a:rPr>
              <a:t>CLB</a:t>
            </a:r>
          </a:p>
        </p:txBody>
      </p:sp>
      <p:sp>
        <p:nvSpPr>
          <p:cNvPr id="7" name="Rectangle 6"/>
          <p:cNvSpPr>
            <a:spLocks noChangeArrowheads="1"/>
          </p:cNvSpPr>
          <p:nvPr/>
        </p:nvSpPr>
        <p:spPr bwMode="auto">
          <a:xfrm>
            <a:off x="3187552" y="2306539"/>
            <a:ext cx="258068" cy="270569"/>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lgn="ctr" defTabSz="514350">
              <a:spcBef>
                <a:spcPct val="0"/>
              </a:spcBef>
              <a:buClrTx/>
              <a:buSzTx/>
              <a:buNone/>
              <a:defRPr/>
            </a:pPr>
            <a:r>
              <a:rPr lang="en-US" altLang="x-none" sz="900">
                <a:solidFill>
                  <a:srgbClr val="000000"/>
                </a:solidFill>
              </a:rPr>
              <a:t>CLB</a:t>
            </a:r>
          </a:p>
        </p:txBody>
      </p:sp>
      <p:sp>
        <p:nvSpPr>
          <p:cNvPr id="8" name="Rectangle 7"/>
          <p:cNvSpPr>
            <a:spLocks noChangeArrowheads="1"/>
          </p:cNvSpPr>
          <p:nvPr/>
        </p:nvSpPr>
        <p:spPr bwMode="auto">
          <a:xfrm>
            <a:off x="2471392" y="2882504"/>
            <a:ext cx="258068" cy="269677"/>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lgn="ctr" defTabSz="514350">
              <a:spcBef>
                <a:spcPct val="0"/>
              </a:spcBef>
              <a:buClrTx/>
              <a:buSzTx/>
              <a:buNone/>
              <a:defRPr/>
            </a:pPr>
            <a:r>
              <a:rPr lang="en-US" altLang="x-none" sz="900">
                <a:solidFill>
                  <a:srgbClr val="000000"/>
                </a:solidFill>
              </a:rPr>
              <a:t>CLB</a:t>
            </a:r>
          </a:p>
        </p:txBody>
      </p:sp>
      <p:sp>
        <p:nvSpPr>
          <p:cNvPr id="9" name="Rectangle 8"/>
          <p:cNvSpPr>
            <a:spLocks noChangeArrowheads="1"/>
          </p:cNvSpPr>
          <p:nvPr/>
        </p:nvSpPr>
        <p:spPr bwMode="auto">
          <a:xfrm>
            <a:off x="3192017" y="2882504"/>
            <a:ext cx="258068" cy="269677"/>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lgn="ctr" defTabSz="514350">
              <a:spcBef>
                <a:spcPct val="0"/>
              </a:spcBef>
              <a:buClrTx/>
              <a:buSzTx/>
              <a:buNone/>
              <a:defRPr/>
            </a:pPr>
            <a:r>
              <a:rPr lang="en-US" altLang="x-none" sz="900">
                <a:solidFill>
                  <a:srgbClr val="000000"/>
                </a:solidFill>
              </a:rPr>
              <a:t>CLB</a:t>
            </a:r>
          </a:p>
        </p:txBody>
      </p:sp>
      <p:sp>
        <p:nvSpPr>
          <p:cNvPr id="10" name="Line 9"/>
          <p:cNvSpPr>
            <a:spLocks noChangeShapeType="1"/>
          </p:cNvSpPr>
          <p:nvPr/>
        </p:nvSpPr>
        <p:spPr bwMode="auto">
          <a:xfrm>
            <a:off x="1722190" y="2721769"/>
            <a:ext cx="1803797"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514350">
              <a:defRPr/>
            </a:pPr>
            <a:endParaRPr lang="en-US" sz="1013">
              <a:solidFill>
                <a:srgbClr val="000000"/>
              </a:solidFill>
              <a:latin typeface="AUdimat"/>
            </a:endParaRPr>
          </a:p>
        </p:txBody>
      </p:sp>
      <p:sp>
        <p:nvSpPr>
          <p:cNvPr id="11" name="Line 10"/>
          <p:cNvSpPr>
            <a:spLocks noChangeShapeType="1"/>
          </p:cNvSpPr>
          <p:nvPr/>
        </p:nvSpPr>
        <p:spPr bwMode="auto">
          <a:xfrm>
            <a:off x="2950915" y="2210098"/>
            <a:ext cx="0" cy="162073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514350">
              <a:defRPr/>
            </a:pPr>
            <a:endParaRPr lang="en-US" sz="1013">
              <a:solidFill>
                <a:srgbClr val="000000"/>
              </a:solidFill>
              <a:latin typeface="AUdimat"/>
            </a:endParaRPr>
          </a:p>
        </p:txBody>
      </p:sp>
      <p:sp>
        <p:nvSpPr>
          <p:cNvPr id="12" name="Rectangle 11"/>
          <p:cNvSpPr>
            <a:spLocks noChangeArrowheads="1"/>
          </p:cNvSpPr>
          <p:nvPr/>
        </p:nvSpPr>
        <p:spPr bwMode="auto">
          <a:xfrm>
            <a:off x="2852688" y="2621756"/>
            <a:ext cx="204491" cy="204491"/>
          </a:xfrm>
          <a:prstGeom prst="rect">
            <a:avLst/>
          </a:prstGeom>
          <a:solidFill>
            <a:srgbClr val="FFFF99"/>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0"/>
              </a:spcBef>
              <a:buClrTx/>
              <a:buSzTx/>
              <a:buNone/>
              <a:defRPr/>
            </a:pPr>
            <a:endParaRPr lang="x-none" altLang="x-none" sz="1350">
              <a:solidFill>
                <a:srgbClr val="000000"/>
              </a:solidFill>
            </a:endParaRPr>
          </a:p>
        </p:txBody>
      </p:sp>
      <p:sp>
        <p:nvSpPr>
          <p:cNvPr id="13" name="Rectangle 12"/>
          <p:cNvSpPr>
            <a:spLocks noChangeArrowheads="1"/>
          </p:cNvSpPr>
          <p:nvPr/>
        </p:nvSpPr>
        <p:spPr bwMode="auto">
          <a:xfrm>
            <a:off x="2878585" y="2366367"/>
            <a:ext cx="133052" cy="133053"/>
          </a:xfrm>
          <a:prstGeom prst="rect">
            <a:avLst/>
          </a:prstGeom>
          <a:solidFill>
            <a:srgbClr val="99CCFF"/>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0"/>
              </a:spcBef>
              <a:buClrTx/>
              <a:buSzTx/>
              <a:buNone/>
              <a:defRPr/>
            </a:pPr>
            <a:endParaRPr lang="x-none" altLang="x-none" sz="1350">
              <a:solidFill>
                <a:srgbClr val="000000"/>
              </a:solidFill>
            </a:endParaRPr>
          </a:p>
        </p:txBody>
      </p:sp>
      <p:sp>
        <p:nvSpPr>
          <p:cNvPr id="14" name="Rectangle 13"/>
          <p:cNvSpPr>
            <a:spLocks noChangeArrowheads="1"/>
          </p:cNvSpPr>
          <p:nvPr/>
        </p:nvSpPr>
        <p:spPr bwMode="auto">
          <a:xfrm>
            <a:off x="2874119" y="2956621"/>
            <a:ext cx="133053" cy="133052"/>
          </a:xfrm>
          <a:prstGeom prst="rect">
            <a:avLst/>
          </a:prstGeom>
          <a:solidFill>
            <a:srgbClr val="99CCFF"/>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0"/>
              </a:spcBef>
              <a:buClrTx/>
              <a:buSzTx/>
              <a:buNone/>
              <a:defRPr/>
            </a:pPr>
            <a:endParaRPr lang="x-none" altLang="x-none" sz="1350">
              <a:solidFill>
                <a:srgbClr val="000000"/>
              </a:solidFill>
            </a:endParaRPr>
          </a:p>
        </p:txBody>
      </p:sp>
      <p:sp>
        <p:nvSpPr>
          <p:cNvPr id="15" name="Rectangle 14"/>
          <p:cNvSpPr>
            <a:spLocks noChangeArrowheads="1"/>
          </p:cNvSpPr>
          <p:nvPr/>
        </p:nvSpPr>
        <p:spPr bwMode="auto">
          <a:xfrm>
            <a:off x="3252738" y="2653903"/>
            <a:ext cx="133053" cy="133053"/>
          </a:xfrm>
          <a:prstGeom prst="rect">
            <a:avLst/>
          </a:prstGeom>
          <a:solidFill>
            <a:srgbClr val="99CCFF"/>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0"/>
              </a:spcBef>
              <a:buClrTx/>
              <a:buSzTx/>
              <a:buNone/>
              <a:defRPr/>
            </a:pPr>
            <a:endParaRPr lang="x-none" altLang="x-none" sz="1350">
              <a:solidFill>
                <a:srgbClr val="000000"/>
              </a:solidFill>
            </a:endParaRPr>
          </a:p>
        </p:txBody>
      </p:sp>
      <p:sp>
        <p:nvSpPr>
          <p:cNvPr id="16" name="Rectangle 15"/>
          <p:cNvSpPr>
            <a:spLocks noChangeArrowheads="1"/>
          </p:cNvSpPr>
          <p:nvPr/>
        </p:nvSpPr>
        <p:spPr bwMode="auto">
          <a:xfrm>
            <a:off x="2533006" y="2649439"/>
            <a:ext cx="133053" cy="133052"/>
          </a:xfrm>
          <a:prstGeom prst="rect">
            <a:avLst/>
          </a:prstGeom>
          <a:solidFill>
            <a:srgbClr val="99CCFF"/>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0"/>
              </a:spcBef>
              <a:buClrTx/>
              <a:buSzTx/>
              <a:buNone/>
              <a:defRPr/>
            </a:pPr>
            <a:endParaRPr lang="x-none" altLang="x-none" sz="1350">
              <a:solidFill>
                <a:srgbClr val="000000"/>
              </a:solidFill>
            </a:endParaRPr>
          </a:p>
        </p:txBody>
      </p:sp>
      <p:sp>
        <p:nvSpPr>
          <p:cNvPr id="17" name="Line 16"/>
          <p:cNvSpPr>
            <a:spLocks noChangeShapeType="1"/>
          </p:cNvSpPr>
          <p:nvPr/>
        </p:nvSpPr>
        <p:spPr bwMode="auto">
          <a:xfrm>
            <a:off x="2596407" y="2574429"/>
            <a:ext cx="0" cy="750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18" name="Line 17"/>
          <p:cNvSpPr>
            <a:spLocks noChangeShapeType="1"/>
          </p:cNvSpPr>
          <p:nvPr/>
        </p:nvSpPr>
        <p:spPr bwMode="auto">
          <a:xfrm>
            <a:off x="2596407" y="2780705"/>
            <a:ext cx="0" cy="9912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19" name="Line 18"/>
          <p:cNvSpPr>
            <a:spLocks noChangeShapeType="1"/>
          </p:cNvSpPr>
          <p:nvPr/>
        </p:nvSpPr>
        <p:spPr bwMode="auto">
          <a:xfrm>
            <a:off x="3319712" y="2580680"/>
            <a:ext cx="0" cy="750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20" name="Line 19"/>
          <p:cNvSpPr>
            <a:spLocks noChangeShapeType="1"/>
          </p:cNvSpPr>
          <p:nvPr/>
        </p:nvSpPr>
        <p:spPr bwMode="auto">
          <a:xfrm>
            <a:off x="3325962" y="2786956"/>
            <a:ext cx="0" cy="9644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21" name="Line 20"/>
          <p:cNvSpPr>
            <a:spLocks noChangeShapeType="1"/>
          </p:cNvSpPr>
          <p:nvPr/>
        </p:nvSpPr>
        <p:spPr bwMode="auto">
          <a:xfrm>
            <a:off x="2727673" y="2434233"/>
            <a:ext cx="14912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22" name="Line 21"/>
          <p:cNvSpPr>
            <a:spLocks noChangeShapeType="1"/>
          </p:cNvSpPr>
          <p:nvPr/>
        </p:nvSpPr>
        <p:spPr bwMode="auto">
          <a:xfrm>
            <a:off x="3014316" y="2431554"/>
            <a:ext cx="1714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23" name="Line 22"/>
          <p:cNvSpPr>
            <a:spLocks noChangeShapeType="1"/>
          </p:cNvSpPr>
          <p:nvPr/>
        </p:nvSpPr>
        <p:spPr bwMode="auto">
          <a:xfrm>
            <a:off x="2730352" y="3023592"/>
            <a:ext cx="15001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24" name="Line 23"/>
          <p:cNvSpPr>
            <a:spLocks noChangeShapeType="1"/>
          </p:cNvSpPr>
          <p:nvPr/>
        </p:nvSpPr>
        <p:spPr bwMode="auto">
          <a:xfrm>
            <a:off x="3008066" y="3020021"/>
            <a:ext cx="1875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25" name="Line 24"/>
          <p:cNvSpPr>
            <a:spLocks noChangeShapeType="1"/>
          </p:cNvSpPr>
          <p:nvPr/>
        </p:nvSpPr>
        <p:spPr bwMode="auto">
          <a:xfrm flipH="1">
            <a:off x="3475981" y="2721769"/>
            <a:ext cx="110549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514350">
              <a:defRPr/>
            </a:pPr>
            <a:endParaRPr lang="en-US" sz="1013">
              <a:solidFill>
                <a:srgbClr val="000000"/>
              </a:solidFill>
              <a:latin typeface="AUdimat"/>
            </a:endParaRPr>
          </a:p>
        </p:txBody>
      </p:sp>
      <p:sp>
        <p:nvSpPr>
          <p:cNvPr id="26" name="Rectangle 25"/>
          <p:cNvSpPr>
            <a:spLocks noChangeArrowheads="1"/>
          </p:cNvSpPr>
          <p:nvPr/>
        </p:nvSpPr>
        <p:spPr bwMode="auto">
          <a:xfrm>
            <a:off x="3905499" y="2301181"/>
            <a:ext cx="258068" cy="270569"/>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lgn="ctr" defTabSz="514350">
              <a:spcBef>
                <a:spcPct val="0"/>
              </a:spcBef>
              <a:buClrTx/>
              <a:buSzTx/>
              <a:buNone/>
              <a:defRPr/>
            </a:pPr>
            <a:r>
              <a:rPr lang="en-US" altLang="x-none" sz="900">
                <a:solidFill>
                  <a:srgbClr val="000000"/>
                </a:solidFill>
              </a:rPr>
              <a:t>CLB</a:t>
            </a:r>
          </a:p>
        </p:txBody>
      </p:sp>
      <p:sp>
        <p:nvSpPr>
          <p:cNvPr id="27" name="Rectangle 26"/>
          <p:cNvSpPr>
            <a:spLocks noChangeArrowheads="1"/>
          </p:cNvSpPr>
          <p:nvPr/>
        </p:nvSpPr>
        <p:spPr bwMode="auto">
          <a:xfrm>
            <a:off x="3909964" y="2877146"/>
            <a:ext cx="258068" cy="269677"/>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lgn="ctr" defTabSz="514350">
              <a:spcBef>
                <a:spcPct val="0"/>
              </a:spcBef>
              <a:buClrTx/>
              <a:buSzTx/>
              <a:buNone/>
              <a:defRPr/>
            </a:pPr>
            <a:r>
              <a:rPr lang="en-US" altLang="x-none" sz="900">
                <a:solidFill>
                  <a:srgbClr val="000000"/>
                </a:solidFill>
              </a:rPr>
              <a:t>CLB</a:t>
            </a:r>
          </a:p>
        </p:txBody>
      </p:sp>
      <p:sp>
        <p:nvSpPr>
          <p:cNvPr id="28" name="Line 27"/>
          <p:cNvSpPr>
            <a:spLocks noChangeShapeType="1"/>
          </p:cNvSpPr>
          <p:nvPr/>
        </p:nvSpPr>
        <p:spPr bwMode="auto">
          <a:xfrm>
            <a:off x="3668862" y="2199383"/>
            <a:ext cx="0" cy="164752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514350">
              <a:defRPr/>
            </a:pPr>
            <a:endParaRPr lang="en-US" sz="1013">
              <a:solidFill>
                <a:srgbClr val="000000"/>
              </a:solidFill>
              <a:latin typeface="AUdimat"/>
            </a:endParaRPr>
          </a:p>
        </p:txBody>
      </p:sp>
      <p:sp>
        <p:nvSpPr>
          <p:cNvPr id="29" name="Rectangle 28"/>
          <p:cNvSpPr>
            <a:spLocks noChangeArrowheads="1"/>
          </p:cNvSpPr>
          <p:nvPr/>
        </p:nvSpPr>
        <p:spPr bwMode="auto">
          <a:xfrm>
            <a:off x="3570635" y="2616398"/>
            <a:ext cx="204491" cy="204491"/>
          </a:xfrm>
          <a:prstGeom prst="rect">
            <a:avLst/>
          </a:prstGeom>
          <a:solidFill>
            <a:srgbClr val="FFFF99"/>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0"/>
              </a:spcBef>
              <a:buClrTx/>
              <a:buSzTx/>
              <a:buNone/>
              <a:defRPr/>
            </a:pPr>
            <a:endParaRPr lang="x-none" altLang="x-none" sz="1350">
              <a:solidFill>
                <a:srgbClr val="000000"/>
              </a:solidFill>
            </a:endParaRPr>
          </a:p>
        </p:txBody>
      </p:sp>
      <p:sp>
        <p:nvSpPr>
          <p:cNvPr id="30" name="Rectangle 29"/>
          <p:cNvSpPr>
            <a:spLocks noChangeArrowheads="1"/>
          </p:cNvSpPr>
          <p:nvPr/>
        </p:nvSpPr>
        <p:spPr bwMode="auto">
          <a:xfrm>
            <a:off x="3596533" y="2361009"/>
            <a:ext cx="133052" cy="133053"/>
          </a:xfrm>
          <a:prstGeom prst="rect">
            <a:avLst/>
          </a:prstGeom>
          <a:solidFill>
            <a:srgbClr val="99CCFF"/>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0"/>
              </a:spcBef>
              <a:buClrTx/>
              <a:buSzTx/>
              <a:buNone/>
              <a:defRPr/>
            </a:pPr>
            <a:endParaRPr lang="x-none" altLang="x-none" sz="1350">
              <a:solidFill>
                <a:srgbClr val="000000"/>
              </a:solidFill>
            </a:endParaRPr>
          </a:p>
        </p:txBody>
      </p:sp>
      <p:sp>
        <p:nvSpPr>
          <p:cNvPr id="31" name="Rectangle 30"/>
          <p:cNvSpPr>
            <a:spLocks noChangeArrowheads="1"/>
          </p:cNvSpPr>
          <p:nvPr/>
        </p:nvSpPr>
        <p:spPr bwMode="auto">
          <a:xfrm>
            <a:off x="3592067" y="2951263"/>
            <a:ext cx="133053" cy="133052"/>
          </a:xfrm>
          <a:prstGeom prst="rect">
            <a:avLst/>
          </a:prstGeom>
          <a:solidFill>
            <a:srgbClr val="99CCFF"/>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0"/>
              </a:spcBef>
              <a:buClrTx/>
              <a:buSzTx/>
              <a:buNone/>
              <a:defRPr/>
            </a:pPr>
            <a:endParaRPr lang="x-none" altLang="x-none" sz="1350">
              <a:solidFill>
                <a:srgbClr val="000000"/>
              </a:solidFill>
            </a:endParaRPr>
          </a:p>
        </p:txBody>
      </p:sp>
      <p:sp>
        <p:nvSpPr>
          <p:cNvPr id="32" name="Rectangle 31"/>
          <p:cNvSpPr>
            <a:spLocks noChangeArrowheads="1"/>
          </p:cNvSpPr>
          <p:nvPr/>
        </p:nvSpPr>
        <p:spPr bwMode="auto">
          <a:xfrm>
            <a:off x="3970685" y="2648546"/>
            <a:ext cx="133053" cy="133053"/>
          </a:xfrm>
          <a:prstGeom prst="rect">
            <a:avLst/>
          </a:prstGeom>
          <a:solidFill>
            <a:srgbClr val="99CCFF"/>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0"/>
              </a:spcBef>
              <a:buClrTx/>
              <a:buSzTx/>
              <a:buNone/>
              <a:defRPr/>
            </a:pPr>
            <a:endParaRPr lang="x-none" altLang="x-none" sz="1350">
              <a:solidFill>
                <a:srgbClr val="000000"/>
              </a:solidFill>
            </a:endParaRPr>
          </a:p>
        </p:txBody>
      </p:sp>
      <p:sp>
        <p:nvSpPr>
          <p:cNvPr id="33" name="Line 32"/>
          <p:cNvSpPr>
            <a:spLocks noChangeShapeType="1"/>
          </p:cNvSpPr>
          <p:nvPr/>
        </p:nvSpPr>
        <p:spPr bwMode="auto">
          <a:xfrm>
            <a:off x="4037658" y="2575322"/>
            <a:ext cx="0" cy="750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34" name="Line 33"/>
          <p:cNvSpPr>
            <a:spLocks noChangeShapeType="1"/>
          </p:cNvSpPr>
          <p:nvPr/>
        </p:nvSpPr>
        <p:spPr bwMode="auto">
          <a:xfrm>
            <a:off x="4043909" y="2781598"/>
            <a:ext cx="0" cy="9644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35" name="Line 34"/>
          <p:cNvSpPr>
            <a:spLocks noChangeShapeType="1"/>
          </p:cNvSpPr>
          <p:nvPr/>
        </p:nvSpPr>
        <p:spPr bwMode="auto">
          <a:xfrm>
            <a:off x="3445621" y="2428875"/>
            <a:ext cx="14912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36" name="Line 35"/>
          <p:cNvSpPr>
            <a:spLocks noChangeShapeType="1"/>
          </p:cNvSpPr>
          <p:nvPr/>
        </p:nvSpPr>
        <p:spPr bwMode="auto">
          <a:xfrm>
            <a:off x="3732263" y="2426197"/>
            <a:ext cx="1714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37" name="Line 36"/>
          <p:cNvSpPr>
            <a:spLocks noChangeShapeType="1"/>
          </p:cNvSpPr>
          <p:nvPr/>
        </p:nvSpPr>
        <p:spPr bwMode="auto">
          <a:xfrm>
            <a:off x="3448299" y="3018235"/>
            <a:ext cx="15001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38" name="Line 37"/>
          <p:cNvSpPr>
            <a:spLocks noChangeShapeType="1"/>
          </p:cNvSpPr>
          <p:nvPr/>
        </p:nvSpPr>
        <p:spPr bwMode="auto">
          <a:xfrm>
            <a:off x="3726013" y="3014663"/>
            <a:ext cx="1875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39" name="Line 38"/>
          <p:cNvSpPr>
            <a:spLocks noChangeShapeType="1"/>
          </p:cNvSpPr>
          <p:nvPr/>
        </p:nvSpPr>
        <p:spPr bwMode="auto">
          <a:xfrm flipH="1">
            <a:off x="4199287" y="2721769"/>
            <a:ext cx="816173"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514350">
              <a:defRPr/>
            </a:pPr>
            <a:endParaRPr lang="en-US" sz="1013">
              <a:solidFill>
                <a:srgbClr val="000000"/>
              </a:solidFill>
              <a:latin typeface="AUdimat"/>
            </a:endParaRPr>
          </a:p>
        </p:txBody>
      </p:sp>
      <p:sp>
        <p:nvSpPr>
          <p:cNvPr id="40" name="Rectangle 39"/>
          <p:cNvSpPr>
            <a:spLocks noChangeArrowheads="1"/>
          </p:cNvSpPr>
          <p:nvPr/>
        </p:nvSpPr>
        <p:spPr bwMode="auto">
          <a:xfrm>
            <a:off x="4628804" y="2301181"/>
            <a:ext cx="258068" cy="270569"/>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lgn="ctr" defTabSz="514350">
              <a:spcBef>
                <a:spcPct val="0"/>
              </a:spcBef>
              <a:buClrTx/>
              <a:buSzTx/>
              <a:buNone/>
              <a:defRPr/>
            </a:pPr>
            <a:r>
              <a:rPr lang="en-US" altLang="x-none" sz="900">
                <a:solidFill>
                  <a:srgbClr val="000000"/>
                </a:solidFill>
              </a:rPr>
              <a:t>CLB</a:t>
            </a:r>
          </a:p>
        </p:txBody>
      </p:sp>
      <p:sp>
        <p:nvSpPr>
          <p:cNvPr id="41" name="Rectangle 40"/>
          <p:cNvSpPr>
            <a:spLocks noChangeArrowheads="1"/>
          </p:cNvSpPr>
          <p:nvPr/>
        </p:nvSpPr>
        <p:spPr bwMode="auto">
          <a:xfrm>
            <a:off x="4633269" y="2877146"/>
            <a:ext cx="258068" cy="269677"/>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lgn="ctr" defTabSz="514350">
              <a:spcBef>
                <a:spcPct val="0"/>
              </a:spcBef>
              <a:buClrTx/>
              <a:buSzTx/>
              <a:buNone/>
              <a:defRPr/>
            </a:pPr>
            <a:r>
              <a:rPr lang="en-US" altLang="x-none" sz="900">
                <a:solidFill>
                  <a:srgbClr val="000000"/>
                </a:solidFill>
              </a:rPr>
              <a:t>CLB</a:t>
            </a:r>
          </a:p>
        </p:txBody>
      </p:sp>
      <p:sp>
        <p:nvSpPr>
          <p:cNvPr id="42" name="Line 41"/>
          <p:cNvSpPr>
            <a:spLocks noChangeShapeType="1"/>
          </p:cNvSpPr>
          <p:nvPr/>
        </p:nvSpPr>
        <p:spPr bwMode="auto">
          <a:xfrm>
            <a:off x="4392167" y="2226172"/>
            <a:ext cx="0" cy="162073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514350">
              <a:defRPr/>
            </a:pPr>
            <a:endParaRPr lang="en-US" sz="1013">
              <a:solidFill>
                <a:srgbClr val="000000"/>
              </a:solidFill>
              <a:latin typeface="AUdimat"/>
            </a:endParaRPr>
          </a:p>
        </p:txBody>
      </p:sp>
      <p:sp>
        <p:nvSpPr>
          <p:cNvPr id="43" name="Rectangle 42"/>
          <p:cNvSpPr>
            <a:spLocks noChangeArrowheads="1"/>
          </p:cNvSpPr>
          <p:nvPr/>
        </p:nvSpPr>
        <p:spPr bwMode="auto">
          <a:xfrm>
            <a:off x="4293940" y="2616398"/>
            <a:ext cx="204491" cy="204491"/>
          </a:xfrm>
          <a:prstGeom prst="rect">
            <a:avLst/>
          </a:prstGeom>
          <a:solidFill>
            <a:srgbClr val="FFFF99"/>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0"/>
              </a:spcBef>
              <a:buClrTx/>
              <a:buSzTx/>
              <a:buNone/>
              <a:defRPr/>
            </a:pPr>
            <a:endParaRPr lang="x-none" altLang="x-none" sz="1350">
              <a:solidFill>
                <a:srgbClr val="000000"/>
              </a:solidFill>
            </a:endParaRPr>
          </a:p>
        </p:txBody>
      </p:sp>
      <p:sp>
        <p:nvSpPr>
          <p:cNvPr id="44" name="Rectangle 43"/>
          <p:cNvSpPr>
            <a:spLocks noChangeArrowheads="1"/>
          </p:cNvSpPr>
          <p:nvPr/>
        </p:nvSpPr>
        <p:spPr bwMode="auto">
          <a:xfrm>
            <a:off x="4319837" y="2361009"/>
            <a:ext cx="133052" cy="133053"/>
          </a:xfrm>
          <a:prstGeom prst="rect">
            <a:avLst/>
          </a:prstGeom>
          <a:solidFill>
            <a:srgbClr val="99CCFF"/>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0"/>
              </a:spcBef>
              <a:buClrTx/>
              <a:buSzTx/>
              <a:buNone/>
              <a:defRPr/>
            </a:pPr>
            <a:endParaRPr lang="x-none" altLang="x-none" sz="1350">
              <a:solidFill>
                <a:srgbClr val="000000"/>
              </a:solidFill>
            </a:endParaRPr>
          </a:p>
        </p:txBody>
      </p:sp>
      <p:sp>
        <p:nvSpPr>
          <p:cNvPr id="45" name="Rectangle 44"/>
          <p:cNvSpPr>
            <a:spLocks noChangeArrowheads="1"/>
          </p:cNvSpPr>
          <p:nvPr/>
        </p:nvSpPr>
        <p:spPr bwMode="auto">
          <a:xfrm>
            <a:off x="4315371" y="2951263"/>
            <a:ext cx="133053" cy="133052"/>
          </a:xfrm>
          <a:prstGeom prst="rect">
            <a:avLst/>
          </a:prstGeom>
          <a:solidFill>
            <a:srgbClr val="99CCFF"/>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0"/>
              </a:spcBef>
              <a:buClrTx/>
              <a:buSzTx/>
              <a:buNone/>
              <a:defRPr/>
            </a:pPr>
            <a:endParaRPr lang="x-none" altLang="x-none" sz="1350">
              <a:solidFill>
                <a:srgbClr val="000000"/>
              </a:solidFill>
            </a:endParaRPr>
          </a:p>
        </p:txBody>
      </p:sp>
      <p:sp>
        <p:nvSpPr>
          <p:cNvPr id="46" name="Rectangle 45"/>
          <p:cNvSpPr>
            <a:spLocks noChangeArrowheads="1"/>
          </p:cNvSpPr>
          <p:nvPr/>
        </p:nvSpPr>
        <p:spPr bwMode="auto">
          <a:xfrm>
            <a:off x="4693990" y="2648546"/>
            <a:ext cx="133053" cy="133053"/>
          </a:xfrm>
          <a:prstGeom prst="rect">
            <a:avLst/>
          </a:prstGeom>
          <a:solidFill>
            <a:srgbClr val="99CCFF"/>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0"/>
              </a:spcBef>
              <a:buClrTx/>
              <a:buSzTx/>
              <a:buNone/>
              <a:defRPr/>
            </a:pPr>
            <a:endParaRPr lang="x-none" altLang="x-none" sz="1350">
              <a:solidFill>
                <a:srgbClr val="000000"/>
              </a:solidFill>
            </a:endParaRPr>
          </a:p>
        </p:txBody>
      </p:sp>
      <p:sp>
        <p:nvSpPr>
          <p:cNvPr id="47" name="Line 46"/>
          <p:cNvSpPr>
            <a:spLocks noChangeShapeType="1"/>
          </p:cNvSpPr>
          <p:nvPr/>
        </p:nvSpPr>
        <p:spPr bwMode="auto">
          <a:xfrm>
            <a:off x="4760963" y="2575322"/>
            <a:ext cx="0" cy="750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48" name="Line 47"/>
          <p:cNvSpPr>
            <a:spLocks noChangeShapeType="1"/>
          </p:cNvSpPr>
          <p:nvPr/>
        </p:nvSpPr>
        <p:spPr bwMode="auto">
          <a:xfrm>
            <a:off x="4767214" y="2781598"/>
            <a:ext cx="0" cy="9644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49" name="Line 48"/>
          <p:cNvSpPr>
            <a:spLocks noChangeShapeType="1"/>
          </p:cNvSpPr>
          <p:nvPr/>
        </p:nvSpPr>
        <p:spPr bwMode="auto">
          <a:xfrm>
            <a:off x="4168925" y="2428875"/>
            <a:ext cx="14912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50" name="Line 49"/>
          <p:cNvSpPr>
            <a:spLocks noChangeShapeType="1"/>
          </p:cNvSpPr>
          <p:nvPr/>
        </p:nvSpPr>
        <p:spPr bwMode="auto">
          <a:xfrm>
            <a:off x="4455568" y="2426197"/>
            <a:ext cx="1714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51" name="Line 50"/>
          <p:cNvSpPr>
            <a:spLocks noChangeShapeType="1"/>
          </p:cNvSpPr>
          <p:nvPr/>
        </p:nvSpPr>
        <p:spPr bwMode="auto">
          <a:xfrm>
            <a:off x="4171604" y="3018235"/>
            <a:ext cx="15001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52" name="Line 51"/>
          <p:cNvSpPr>
            <a:spLocks noChangeShapeType="1"/>
          </p:cNvSpPr>
          <p:nvPr/>
        </p:nvSpPr>
        <p:spPr bwMode="auto">
          <a:xfrm>
            <a:off x="4449318" y="3014663"/>
            <a:ext cx="1875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53" name="Rectangle 52"/>
          <p:cNvSpPr>
            <a:spLocks noChangeArrowheads="1"/>
          </p:cNvSpPr>
          <p:nvPr/>
        </p:nvSpPr>
        <p:spPr bwMode="auto">
          <a:xfrm>
            <a:off x="2466034" y="3461148"/>
            <a:ext cx="258068" cy="269677"/>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lgn="ctr" defTabSz="514350">
              <a:spcBef>
                <a:spcPct val="0"/>
              </a:spcBef>
              <a:buClrTx/>
              <a:buSzTx/>
              <a:buNone/>
              <a:defRPr/>
            </a:pPr>
            <a:r>
              <a:rPr lang="en-US" altLang="x-none" sz="900">
                <a:solidFill>
                  <a:srgbClr val="000000"/>
                </a:solidFill>
              </a:rPr>
              <a:t>CLB</a:t>
            </a:r>
          </a:p>
        </p:txBody>
      </p:sp>
      <p:sp>
        <p:nvSpPr>
          <p:cNvPr id="54" name="Rectangle 53"/>
          <p:cNvSpPr>
            <a:spLocks noChangeArrowheads="1"/>
          </p:cNvSpPr>
          <p:nvPr/>
        </p:nvSpPr>
        <p:spPr bwMode="auto">
          <a:xfrm>
            <a:off x="3186659" y="3461148"/>
            <a:ext cx="258068" cy="269677"/>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lgn="ctr" defTabSz="514350">
              <a:spcBef>
                <a:spcPct val="0"/>
              </a:spcBef>
              <a:buClrTx/>
              <a:buSzTx/>
              <a:buNone/>
              <a:defRPr/>
            </a:pPr>
            <a:r>
              <a:rPr lang="en-US" altLang="x-none" sz="900">
                <a:solidFill>
                  <a:srgbClr val="000000"/>
                </a:solidFill>
              </a:rPr>
              <a:t>CLB</a:t>
            </a:r>
          </a:p>
        </p:txBody>
      </p:sp>
      <p:sp>
        <p:nvSpPr>
          <p:cNvPr id="55" name="Line 54"/>
          <p:cNvSpPr>
            <a:spLocks noChangeShapeType="1"/>
          </p:cNvSpPr>
          <p:nvPr/>
        </p:nvSpPr>
        <p:spPr bwMode="auto">
          <a:xfrm>
            <a:off x="1684686" y="3300413"/>
            <a:ext cx="183594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514350">
              <a:defRPr/>
            </a:pPr>
            <a:endParaRPr lang="en-US" sz="1013">
              <a:solidFill>
                <a:srgbClr val="000000"/>
              </a:solidFill>
              <a:latin typeface="AUdimat"/>
            </a:endParaRPr>
          </a:p>
        </p:txBody>
      </p:sp>
      <p:sp>
        <p:nvSpPr>
          <p:cNvPr id="56" name="Rectangle 55"/>
          <p:cNvSpPr>
            <a:spLocks noChangeArrowheads="1"/>
          </p:cNvSpPr>
          <p:nvPr/>
        </p:nvSpPr>
        <p:spPr bwMode="auto">
          <a:xfrm>
            <a:off x="2847331" y="3200400"/>
            <a:ext cx="204491" cy="204491"/>
          </a:xfrm>
          <a:prstGeom prst="rect">
            <a:avLst/>
          </a:prstGeom>
          <a:solidFill>
            <a:srgbClr val="FFFF99"/>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0"/>
              </a:spcBef>
              <a:buClrTx/>
              <a:buSzTx/>
              <a:buNone/>
              <a:defRPr/>
            </a:pPr>
            <a:endParaRPr lang="x-none" altLang="x-none" sz="1350">
              <a:solidFill>
                <a:srgbClr val="000000"/>
              </a:solidFill>
            </a:endParaRPr>
          </a:p>
        </p:txBody>
      </p:sp>
      <p:sp>
        <p:nvSpPr>
          <p:cNvPr id="57" name="Rectangle 56"/>
          <p:cNvSpPr>
            <a:spLocks noChangeArrowheads="1"/>
          </p:cNvSpPr>
          <p:nvPr/>
        </p:nvSpPr>
        <p:spPr bwMode="auto">
          <a:xfrm>
            <a:off x="2868762" y="3535264"/>
            <a:ext cx="133053" cy="133052"/>
          </a:xfrm>
          <a:prstGeom prst="rect">
            <a:avLst/>
          </a:prstGeom>
          <a:solidFill>
            <a:srgbClr val="99CCFF"/>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0"/>
              </a:spcBef>
              <a:buClrTx/>
              <a:buSzTx/>
              <a:buNone/>
              <a:defRPr/>
            </a:pPr>
            <a:endParaRPr lang="x-none" altLang="x-none" sz="1350">
              <a:solidFill>
                <a:srgbClr val="000000"/>
              </a:solidFill>
            </a:endParaRPr>
          </a:p>
        </p:txBody>
      </p:sp>
      <p:sp>
        <p:nvSpPr>
          <p:cNvPr id="58" name="Rectangle 57"/>
          <p:cNvSpPr>
            <a:spLocks noChangeArrowheads="1"/>
          </p:cNvSpPr>
          <p:nvPr/>
        </p:nvSpPr>
        <p:spPr bwMode="auto">
          <a:xfrm>
            <a:off x="3247381" y="3232547"/>
            <a:ext cx="133053" cy="133053"/>
          </a:xfrm>
          <a:prstGeom prst="rect">
            <a:avLst/>
          </a:prstGeom>
          <a:solidFill>
            <a:srgbClr val="99CCFF"/>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0"/>
              </a:spcBef>
              <a:buClrTx/>
              <a:buSzTx/>
              <a:buNone/>
              <a:defRPr/>
            </a:pPr>
            <a:endParaRPr lang="x-none" altLang="x-none" sz="1350">
              <a:solidFill>
                <a:srgbClr val="000000"/>
              </a:solidFill>
            </a:endParaRPr>
          </a:p>
        </p:txBody>
      </p:sp>
      <p:sp>
        <p:nvSpPr>
          <p:cNvPr id="59" name="Rectangle 58"/>
          <p:cNvSpPr>
            <a:spLocks noChangeArrowheads="1"/>
          </p:cNvSpPr>
          <p:nvPr/>
        </p:nvSpPr>
        <p:spPr bwMode="auto">
          <a:xfrm>
            <a:off x="2527648" y="3228083"/>
            <a:ext cx="133053" cy="133052"/>
          </a:xfrm>
          <a:prstGeom prst="rect">
            <a:avLst/>
          </a:prstGeom>
          <a:solidFill>
            <a:srgbClr val="99CCFF"/>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0"/>
              </a:spcBef>
              <a:buClrTx/>
              <a:buSzTx/>
              <a:buNone/>
              <a:defRPr/>
            </a:pPr>
            <a:endParaRPr lang="x-none" altLang="x-none" sz="1350">
              <a:solidFill>
                <a:srgbClr val="000000"/>
              </a:solidFill>
            </a:endParaRPr>
          </a:p>
        </p:txBody>
      </p:sp>
      <p:sp>
        <p:nvSpPr>
          <p:cNvPr id="60" name="Line 59"/>
          <p:cNvSpPr>
            <a:spLocks noChangeShapeType="1"/>
          </p:cNvSpPr>
          <p:nvPr/>
        </p:nvSpPr>
        <p:spPr bwMode="auto">
          <a:xfrm>
            <a:off x="2591049" y="3153073"/>
            <a:ext cx="0" cy="750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61" name="Line 60"/>
          <p:cNvSpPr>
            <a:spLocks noChangeShapeType="1"/>
          </p:cNvSpPr>
          <p:nvPr/>
        </p:nvSpPr>
        <p:spPr bwMode="auto">
          <a:xfrm>
            <a:off x="2591049" y="3359349"/>
            <a:ext cx="0" cy="9912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62" name="Line 61"/>
          <p:cNvSpPr>
            <a:spLocks noChangeShapeType="1"/>
          </p:cNvSpPr>
          <p:nvPr/>
        </p:nvSpPr>
        <p:spPr bwMode="auto">
          <a:xfrm>
            <a:off x="3314354" y="3159324"/>
            <a:ext cx="0" cy="750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63" name="Line 62"/>
          <p:cNvSpPr>
            <a:spLocks noChangeShapeType="1"/>
          </p:cNvSpPr>
          <p:nvPr/>
        </p:nvSpPr>
        <p:spPr bwMode="auto">
          <a:xfrm>
            <a:off x="3320604" y="3365600"/>
            <a:ext cx="0" cy="9644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64" name="Line 63"/>
          <p:cNvSpPr>
            <a:spLocks noChangeShapeType="1"/>
          </p:cNvSpPr>
          <p:nvPr/>
        </p:nvSpPr>
        <p:spPr bwMode="auto">
          <a:xfrm>
            <a:off x="2724995" y="3602236"/>
            <a:ext cx="15001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65" name="Line 64"/>
          <p:cNvSpPr>
            <a:spLocks noChangeShapeType="1"/>
          </p:cNvSpPr>
          <p:nvPr/>
        </p:nvSpPr>
        <p:spPr bwMode="auto">
          <a:xfrm>
            <a:off x="3002708" y="3598664"/>
            <a:ext cx="1875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66" name="Line 65"/>
          <p:cNvSpPr>
            <a:spLocks noChangeShapeType="1"/>
          </p:cNvSpPr>
          <p:nvPr/>
        </p:nvSpPr>
        <p:spPr bwMode="auto">
          <a:xfrm flipH="1">
            <a:off x="3470623" y="3300413"/>
            <a:ext cx="110549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514350">
              <a:defRPr/>
            </a:pPr>
            <a:endParaRPr lang="en-US" sz="1013">
              <a:solidFill>
                <a:srgbClr val="000000"/>
              </a:solidFill>
              <a:latin typeface="AUdimat"/>
            </a:endParaRPr>
          </a:p>
        </p:txBody>
      </p:sp>
      <p:sp>
        <p:nvSpPr>
          <p:cNvPr id="67" name="Rectangle 66"/>
          <p:cNvSpPr>
            <a:spLocks noChangeArrowheads="1"/>
          </p:cNvSpPr>
          <p:nvPr/>
        </p:nvSpPr>
        <p:spPr bwMode="auto">
          <a:xfrm>
            <a:off x="3904606" y="3455790"/>
            <a:ext cx="258068" cy="269677"/>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lgn="ctr" defTabSz="514350">
              <a:spcBef>
                <a:spcPct val="0"/>
              </a:spcBef>
              <a:buClrTx/>
              <a:buSzTx/>
              <a:buNone/>
              <a:defRPr/>
            </a:pPr>
            <a:r>
              <a:rPr lang="en-US" altLang="x-none" sz="900">
                <a:solidFill>
                  <a:srgbClr val="000000"/>
                </a:solidFill>
              </a:rPr>
              <a:t>CLB</a:t>
            </a:r>
          </a:p>
        </p:txBody>
      </p:sp>
      <p:sp>
        <p:nvSpPr>
          <p:cNvPr id="68" name="Rectangle 67"/>
          <p:cNvSpPr>
            <a:spLocks noChangeArrowheads="1"/>
          </p:cNvSpPr>
          <p:nvPr/>
        </p:nvSpPr>
        <p:spPr bwMode="auto">
          <a:xfrm>
            <a:off x="3565277" y="3195042"/>
            <a:ext cx="204491" cy="204491"/>
          </a:xfrm>
          <a:prstGeom prst="rect">
            <a:avLst/>
          </a:prstGeom>
          <a:solidFill>
            <a:srgbClr val="FFFF99"/>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0"/>
              </a:spcBef>
              <a:buClrTx/>
              <a:buSzTx/>
              <a:buNone/>
              <a:defRPr/>
            </a:pPr>
            <a:endParaRPr lang="x-none" altLang="x-none" sz="1350">
              <a:solidFill>
                <a:srgbClr val="000000"/>
              </a:solidFill>
            </a:endParaRPr>
          </a:p>
        </p:txBody>
      </p:sp>
      <p:sp>
        <p:nvSpPr>
          <p:cNvPr id="69" name="Rectangle 68"/>
          <p:cNvSpPr>
            <a:spLocks noChangeArrowheads="1"/>
          </p:cNvSpPr>
          <p:nvPr/>
        </p:nvSpPr>
        <p:spPr bwMode="auto">
          <a:xfrm>
            <a:off x="3586709" y="3529906"/>
            <a:ext cx="133053" cy="133052"/>
          </a:xfrm>
          <a:prstGeom prst="rect">
            <a:avLst/>
          </a:prstGeom>
          <a:solidFill>
            <a:srgbClr val="99CCFF"/>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0"/>
              </a:spcBef>
              <a:buClrTx/>
              <a:buSzTx/>
              <a:buNone/>
              <a:defRPr/>
            </a:pPr>
            <a:endParaRPr lang="x-none" altLang="x-none" sz="1350">
              <a:solidFill>
                <a:srgbClr val="000000"/>
              </a:solidFill>
            </a:endParaRPr>
          </a:p>
        </p:txBody>
      </p:sp>
      <p:sp>
        <p:nvSpPr>
          <p:cNvPr id="70" name="Rectangle 69"/>
          <p:cNvSpPr>
            <a:spLocks noChangeArrowheads="1"/>
          </p:cNvSpPr>
          <p:nvPr/>
        </p:nvSpPr>
        <p:spPr bwMode="auto">
          <a:xfrm>
            <a:off x="3965327" y="3227189"/>
            <a:ext cx="133053" cy="133053"/>
          </a:xfrm>
          <a:prstGeom prst="rect">
            <a:avLst/>
          </a:prstGeom>
          <a:solidFill>
            <a:srgbClr val="99CCFF"/>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0"/>
              </a:spcBef>
              <a:buClrTx/>
              <a:buSzTx/>
              <a:buNone/>
              <a:defRPr/>
            </a:pPr>
            <a:endParaRPr lang="x-none" altLang="x-none" sz="1350">
              <a:solidFill>
                <a:srgbClr val="000000"/>
              </a:solidFill>
            </a:endParaRPr>
          </a:p>
        </p:txBody>
      </p:sp>
      <p:sp>
        <p:nvSpPr>
          <p:cNvPr id="71" name="Line 70"/>
          <p:cNvSpPr>
            <a:spLocks noChangeShapeType="1"/>
          </p:cNvSpPr>
          <p:nvPr/>
        </p:nvSpPr>
        <p:spPr bwMode="auto">
          <a:xfrm>
            <a:off x="4032301" y="3153966"/>
            <a:ext cx="0" cy="750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72" name="Line 71"/>
          <p:cNvSpPr>
            <a:spLocks noChangeShapeType="1"/>
          </p:cNvSpPr>
          <p:nvPr/>
        </p:nvSpPr>
        <p:spPr bwMode="auto">
          <a:xfrm>
            <a:off x="4038551" y="3360242"/>
            <a:ext cx="0" cy="9644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73" name="Line 72"/>
          <p:cNvSpPr>
            <a:spLocks noChangeShapeType="1"/>
          </p:cNvSpPr>
          <p:nvPr/>
        </p:nvSpPr>
        <p:spPr bwMode="auto">
          <a:xfrm>
            <a:off x="3442941" y="3596879"/>
            <a:ext cx="15001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74" name="Line 73"/>
          <p:cNvSpPr>
            <a:spLocks noChangeShapeType="1"/>
          </p:cNvSpPr>
          <p:nvPr/>
        </p:nvSpPr>
        <p:spPr bwMode="auto">
          <a:xfrm>
            <a:off x="3720655" y="3593306"/>
            <a:ext cx="1875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75" name="Line 74"/>
          <p:cNvSpPr>
            <a:spLocks noChangeShapeType="1"/>
          </p:cNvSpPr>
          <p:nvPr/>
        </p:nvSpPr>
        <p:spPr bwMode="auto">
          <a:xfrm flipH="1">
            <a:off x="4193927" y="3300413"/>
            <a:ext cx="842963"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514350">
              <a:defRPr/>
            </a:pPr>
            <a:endParaRPr lang="en-US" sz="1013">
              <a:solidFill>
                <a:srgbClr val="000000"/>
              </a:solidFill>
              <a:latin typeface="AUdimat"/>
            </a:endParaRPr>
          </a:p>
        </p:txBody>
      </p:sp>
      <p:sp>
        <p:nvSpPr>
          <p:cNvPr id="76" name="Rectangle 75"/>
          <p:cNvSpPr>
            <a:spLocks noChangeArrowheads="1"/>
          </p:cNvSpPr>
          <p:nvPr/>
        </p:nvSpPr>
        <p:spPr bwMode="auto">
          <a:xfrm>
            <a:off x="4627911" y="3455790"/>
            <a:ext cx="258068" cy="269677"/>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lgn="ctr" defTabSz="514350">
              <a:spcBef>
                <a:spcPct val="0"/>
              </a:spcBef>
              <a:buClrTx/>
              <a:buSzTx/>
              <a:buNone/>
              <a:defRPr/>
            </a:pPr>
            <a:r>
              <a:rPr lang="en-US" altLang="x-none" sz="900">
                <a:solidFill>
                  <a:srgbClr val="000000"/>
                </a:solidFill>
              </a:rPr>
              <a:t>CLB</a:t>
            </a:r>
          </a:p>
        </p:txBody>
      </p:sp>
      <p:sp>
        <p:nvSpPr>
          <p:cNvPr id="77" name="Rectangle 76"/>
          <p:cNvSpPr>
            <a:spLocks noChangeArrowheads="1"/>
          </p:cNvSpPr>
          <p:nvPr/>
        </p:nvSpPr>
        <p:spPr bwMode="auto">
          <a:xfrm>
            <a:off x="4288582" y="3195042"/>
            <a:ext cx="204491" cy="204491"/>
          </a:xfrm>
          <a:prstGeom prst="rect">
            <a:avLst/>
          </a:prstGeom>
          <a:solidFill>
            <a:srgbClr val="FFFF99"/>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0"/>
              </a:spcBef>
              <a:buClrTx/>
              <a:buSzTx/>
              <a:buNone/>
              <a:defRPr/>
            </a:pPr>
            <a:endParaRPr lang="x-none" altLang="x-none" sz="1350">
              <a:solidFill>
                <a:srgbClr val="000000"/>
              </a:solidFill>
            </a:endParaRPr>
          </a:p>
        </p:txBody>
      </p:sp>
      <p:sp>
        <p:nvSpPr>
          <p:cNvPr id="78" name="Rectangle 77"/>
          <p:cNvSpPr>
            <a:spLocks noChangeArrowheads="1"/>
          </p:cNvSpPr>
          <p:nvPr/>
        </p:nvSpPr>
        <p:spPr bwMode="auto">
          <a:xfrm>
            <a:off x="4310013" y="3529906"/>
            <a:ext cx="133053" cy="133052"/>
          </a:xfrm>
          <a:prstGeom prst="rect">
            <a:avLst/>
          </a:prstGeom>
          <a:solidFill>
            <a:srgbClr val="99CCFF"/>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0"/>
              </a:spcBef>
              <a:buClrTx/>
              <a:buSzTx/>
              <a:buNone/>
              <a:defRPr/>
            </a:pPr>
            <a:endParaRPr lang="x-none" altLang="x-none" sz="1350">
              <a:solidFill>
                <a:srgbClr val="000000"/>
              </a:solidFill>
            </a:endParaRPr>
          </a:p>
        </p:txBody>
      </p:sp>
      <p:sp>
        <p:nvSpPr>
          <p:cNvPr id="79" name="Rectangle 78"/>
          <p:cNvSpPr>
            <a:spLocks noChangeArrowheads="1"/>
          </p:cNvSpPr>
          <p:nvPr/>
        </p:nvSpPr>
        <p:spPr bwMode="auto">
          <a:xfrm>
            <a:off x="4688632" y="3227189"/>
            <a:ext cx="133053" cy="133053"/>
          </a:xfrm>
          <a:prstGeom prst="rect">
            <a:avLst/>
          </a:prstGeom>
          <a:solidFill>
            <a:srgbClr val="99CCFF"/>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0"/>
              </a:spcBef>
              <a:buClrTx/>
              <a:buSzTx/>
              <a:buNone/>
              <a:defRPr/>
            </a:pPr>
            <a:endParaRPr lang="x-none" altLang="x-none" sz="1350">
              <a:solidFill>
                <a:srgbClr val="000000"/>
              </a:solidFill>
            </a:endParaRPr>
          </a:p>
        </p:txBody>
      </p:sp>
      <p:sp>
        <p:nvSpPr>
          <p:cNvPr id="80" name="Line 79"/>
          <p:cNvSpPr>
            <a:spLocks noChangeShapeType="1"/>
          </p:cNvSpPr>
          <p:nvPr/>
        </p:nvSpPr>
        <p:spPr bwMode="auto">
          <a:xfrm>
            <a:off x="4755605" y="3153966"/>
            <a:ext cx="0" cy="750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81" name="Line 80"/>
          <p:cNvSpPr>
            <a:spLocks noChangeShapeType="1"/>
          </p:cNvSpPr>
          <p:nvPr/>
        </p:nvSpPr>
        <p:spPr bwMode="auto">
          <a:xfrm>
            <a:off x="4761856" y="3360242"/>
            <a:ext cx="0" cy="9644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82" name="Line 81"/>
          <p:cNvSpPr>
            <a:spLocks noChangeShapeType="1"/>
          </p:cNvSpPr>
          <p:nvPr/>
        </p:nvSpPr>
        <p:spPr bwMode="auto">
          <a:xfrm>
            <a:off x="4166246" y="3596879"/>
            <a:ext cx="15001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83" name="Line 82"/>
          <p:cNvSpPr>
            <a:spLocks noChangeShapeType="1"/>
          </p:cNvSpPr>
          <p:nvPr/>
        </p:nvSpPr>
        <p:spPr bwMode="auto">
          <a:xfrm>
            <a:off x="4443960" y="3593306"/>
            <a:ext cx="1875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84" name="Rectangle 101"/>
          <p:cNvSpPr>
            <a:spLocks noChangeArrowheads="1"/>
          </p:cNvSpPr>
          <p:nvPr/>
        </p:nvSpPr>
        <p:spPr bwMode="auto">
          <a:xfrm>
            <a:off x="1792735" y="2295823"/>
            <a:ext cx="257175" cy="270569"/>
          </a:xfrm>
          <a:prstGeom prst="rect">
            <a:avLst/>
          </a:prstGeom>
          <a:solidFill>
            <a:srgbClr val="FF9900"/>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lgn="ctr" defTabSz="514350">
              <a:spcBef>
                <a:spcPct val="0"/>
              </a:spcBef>
              <a:buClrTx/>
              <a:buSzTx/>
              <a:buNone/>
              <a:defRPr/>
            </a:pPr>
            <a:r>
              <a:rPr lang="en-US" altLang="x-none" sz="900">
                <a:solidFill>
                  <a:srgbClr val="000000"/>
                </a:solidFill>
              </a:rPr>
              <a:t>BR</a:t>
            </a:r>
          </a:p>
        </p:txBody>
      </p:sp>
      <p:sp>
        <p:nvSpPr>
          <p:cNvPr id="85" name="Rectangle 102"/>
          <p:cNvSpPr>
            <a:spLocks noChangeArrowheads="1"/>
          </p:cNvSpPr>
          <p:nvPr/>
        </p:nvSpPr>
        <p:spPr bwMode="auto">
          <a:xfrm>
            <a:off x="1796307" y="2871788"/>
            <a:ext cx="258068" cy="269677"/>
          </a:xfrm>
          <a:prstGeom prst="rect">
            <a:avLst/>
          </a:prstGeom>
          <a:solidFill>
            <a:srgbClr val="FF9900"/>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lgn="ctr" defTabSz="514350">
              <a:spcBef>
                <a:spcPct val="0"/>
              </a:spcBef>
              <a:buClrTx/>
              <a:buSzTx/>
              <a:buNone/>
              <a:defRPr/>
            </a:pPr>
            <a:r>
              <a:rPr lang="en-US" altLang="x-none" sz="1013">
                <a:solidFill>
                  <a:srgbClr val="000000"/>
                </a:solidFill>
              </a:rPr>
              <a:t>BR</a:t>
            </a:r>
          </a:p>
        </p:txBody>
      </p:sp>
      <p:sp>
        <p:nvSpPr>
          <p:cNvPr id="86" name="Line 103"/>
          <p:cNvSpPr>
            <a:spLocks noChangeShapeType="1"/>
          </p:cNvSpPr>
          <p:nvPr/>
        </p:nvSpPr>
        <p:spPr bwMode="auto">
          <a:xfrm>
            <a:off x="2275831" y="2199383"/>
            <a:ext cx="0" cy="162073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514350">
              <a:defRPr/>
            </a:pPr>
            <a:endParaRPr lang="en-US" sz="1013">
              <a:solidFill>
                <a:srgbClr val="000000"/>
              </a:solidFill>
              <a:latin typeface="AUdimat"/>
            </a:endParaRPr>
          </a:p>
        </p:txBody>
      </p:sp>
      <p:sp>
        <p:nvSpPr>
          <p:cNvPr id="87" name="Rectangle 104"/>
          <p:cNvSpPr>
            <a:spLocks noChangeArrowheads="1"/>
          </p:cNvSpPr>
          <p:nvPr/>
        </p:nvSpPr>
        <p:spPr bwMode="auto">
          <a:xfrm>
            <a:off x="2177604" y="2611040"/>
            <a:ext cx="204491" cy="204491"/>
          </a:xfrm>
          <a:prstGeom prst="rect">
            <a:avLst/>
          </a:prstGeom>
          <a:solidFill>
            <a:srgbClr val="FFFF99"/>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0"/>
              </a:spcBef>
              <a:buClrTx/>
              <a:buSzTx/>
              <a:buNone/>
              <a:defRPr/>
            </a:pPr>
            <a:endParaRPr lang="x-none" altLang="x-none" sz="1350">
              <a:solidFill>
                <a:srgbClr val="000000"/>
              </a:solidFill>
            </a:endParaRPr>
          </a:p>
        </p:txBody>
      </p:sp>
      <p:sp>
        <p:nvSpPr>
          <p:cNvPr id="88" name="Rectangle 105"/>
          <p:cNvSpPr>
            <a:spLocks noChangeArrowheads="1"/>
          </p:cNvSpPr>
          <p:nvPr/>
        </p:nvSpPr>
        <p:spPr bwMode="auto">
          <a:xfrm>
            <a:off x="2203501" y="2355652"/>
            <a:ext cx="133052" cy="133053"/>
          </a:xfrm>
          <a:prstGeom prst="rect">
            <a:avLst/>
          </a:prstGeom>
          <a:solidFill>
            <a:srgbClr val="99CCFF"/>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0"/>
              </a:spcBef>
              <a:buClrTx/>
              <a:buSzTx/>
              <a:buNone/>
              <a:defRPr/>
            </a:pPr>
            <a:endParaRPr lang="x-none" altLang="x-none" sz="1350">
              <a:solidFill>
                <a:srgbClr val="000000"/>
              </a:solidFill>
            </a:endParaRPr>
          </a:p>
        </p:txBody>
      </p:sp>
      <p:sp>
        <p:nvSpPr>
          <p:cNvPr id="89" name="Rectangle 106"/>
          <p:cNvSpPr>
            <a:spLocks noChangeArrowheads="1"/>
          </p:cNvSpPr>
          <p:nvPr/>
        </p:nvSpPr>
        <p:spPr bwMode="auto">
          <a:xfrm>
            <a:off x="2199035" y="2945905"/>
            <a:ext cx="133053" cy="133052"/>
          </a:xfrm>
          <a:prstGeom prst="rect">
            <a:avLst/>
          </a:prstGeom>
          <a:solidFill>
            <a:srgbClr val="99CCFF"/>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0"/>
              </a:spcBef>
              <a:buClrTx/>
              <a:buSzTx/>
              <a:buNone/>
              <a:defRPr/>
            </a:pPr>
            <a:endParaRPr lang="x-none" altLang="x-none" sz="1350">
              <a:solidFill>
                <a:srgbClr val="000000"/>
              </a:solidFill>
            </a:endParaRPr>
          </a:p>
        </p:txBody>
      </p:sp>
      <p:sp>
        <p:nvSpPr>
          <p:cNvPr id="90" name="Rectangle 107"/>
          <p:cNvSpPr>
            <a:spLocks noChangeArrowheads="1"/>
          </p:cNvSpPr>
          <p:nvPr/>
        </p:nvSpPr>
        <p:spPr bwMode="auto">
          <a:xfrm>
            <a:off x="1857921" y="2638724"/>
            <a:ext cx="133053" cy="133052"/>
          </a:xfrm>
          <a:prstGeom prst="rect">
            <a:avLst/>
          </a:prstGeom>
          <a:solidFill>
            <a:srgbClr val="99CCFF"/>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0"/>
              </a:spcBef>
              <a:buClrTx/>
              <a:buSzTx/>
              <a:buNone/>
              <a:defRPr/>
            </a:pPr>
            <a:endParaRPr lang="x-none" altLang="x-none" sz="1350">
              <a:solidFill>
                <a:srgbClr val="000000"/>
              </a:solidFill>
            </a:endParaRPr>
          </a:p>
        </p:txBody>
      </p:sp>
      <p:sp>
        <p:nvSpPr>
          <p:cNvPr id="91" name="Line 108"/>
          <p:cNvSpPr>
            <a:spLocks noChangeShapeType="1"/>
          </p:cNvSpPr>
          <p:nvPr/>
        </p:nvSpPr>
        <p:spPr bwMode="auto">
          <a:xfrm>
            <a:off x="1921322" y="2563714"/>
            <a:ext cx="0" cy="750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92" name="Line 109"/>
          <p:cNvSpPr>
            <a:spLocks noChangeShapeType="1"/>
          </p:cNvSpPr>
          <p:nvPr/>
        </p:nvSpPr>
        <p:spPr bwMode="auto">
          <a:xfrm>
            <a:off x="1921322" y="2769989"/>
            <a:ext cx="0" cy="9912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93" name="Line 110"/>
          <p:cNvSpPr>
            <a:spLocks noChangeShapeType="1"/>
          </p:cNvSpPr>
          <p:nvPr/>
        </p:nvSpPr>
        <p:spPr bwMode="auto">
          <a:xfrm>
            <a:off x="2052589" y="2423517"/>
            <a:ext cx="14912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94" name="Line 111"/>
          <p:cNvSpPr>
            <a:spLocks noChangeShapeType="1"/>
          </p:cNvSpPr>
          <p:nvPr/>
        </p:nvSpPr>
        <p:spPr bwMode="auto">
          <a:xfrm>
            <a:off x="2055268" y="3012877"/>
            <a:ext cx="15001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95" name="Rectangle 112"/>
          <p:cNvSpPr>
            <a:spLocks noChangeArrowheads="1"/>
          </p:cNvSpPr>
          <p:nvPr/>
        </p:nvSpPr>
        <p:spPr bwMode="auto">
          <a:xfrm>
            <a:off x="1790949" y="3450432"/>
            <a:ext cx="258068" cy="269677"/>
          </a:xfrm>
          <a:prstGeom prst="rect">
            <a:avLst/>
          </a:prstGeom>
          <a:solidFill>
            <a:srgbClr val="FF9900"/>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lgn="ctr" defTabSz="514350">
              <a:spcBef>
                <a:spcPct val="0"/>
              </a:spcBef>
              <a:buClrTx/>
              <a:buSzTx/>
              <a:buNone/>
              <a:defRPr/>
            </a:pPr>
            <a:r>
              <a:rPr lang="en-US" altLang="x-none" sz="1013">
                <a:solidFill>
                  <a:srgbClr val="000000"/>
                </a:solidFill>
              </a:rPr>
              <a:t>BR</a:t>
            </a:r>
          </a:p>
        </p:txBody>
      </p:sp>
      <p:sp>
        <p:nvSpPr>
          <p:cNvPr id="96" name="Rectangle 113"/>
          <p:cNvSpPr>
            <a:spLocks noChangeArrowheads="1"/>
          </p:cNvSpPr>
          <p:nvPr/>
        </p:nvSpPr>
        <p:spPr bwMode="auto">
          <a:xfrm>
            <a:off x="2172246" y="3189684"/>
            <a:ext cx="204491" cy="204491"/>
          </a:xfrm>
          <a:prstGeom prst="rect">
            <a:avLst/>
          </a:prstGeom>
          <a:solidFill>
            <a:srgbClr val="FFFF99"/>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0"/>
              </a:spcBef>
              <a:buClrTx/>
              <a:buSzTx/>
              <a:buNone/>
              <a:defRPr/>
            </a:pPr>
            <a:endParaRPr lang="x-none" altLang="x-none" sz="1350">
              <a:solidFill>
                <a:srgbClr val="000000"/>
              </a:solidFill>
            </a:endParaRPr>
          </a:p>
        </p:txBody>
      </p:sp>
      <p:sp>
        <p:nvSpPr>
          <p:cNvPr id="97" name="Rectangle 114"/>
          <p:cNvSpPr>
            <a:spLocks noChangeArrowheads="1"/>
          </p:cNvSpPr>
          <p:nvPr/>
        </p:nvSpPr>
        <p:spPr bwMode="auto">
          <a:xfrm>
            <a:off x="2193677" y="3524549"/>
            <a:ext cx="133053" cy="133052"/>
          </a:xfrm>
          <a:prstGeom prst="rect">
            <a:avLst/>
          </a:prstGeom>
          <a:solidFill>
            <a:srgbClr val="99CCFF"/>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0"/>
              </a:spcBef>
              <a:buClrTx/>
              <a:buSzTx/>
              <a:buNone/>
              <a:defRPr/>
            </a:pPr>
            <a:endParaRPr lang="x-none" altLang="x-none" sz="1350">
              <a:solidFill>
                <a:srgbClr val="000000"/>
              </a:solidFill>
            </a:endParaRPr>
          </a:p>
        </p:txBody>
      </p:sp>
      <p:sp>
        <p:nvSpPr>
          <p:cNvPr id="98" name="Rectangle 115"/>
          <p:cNvSpPr>
            <a:spLocks noChangeArrowheads="1"/>
          </p:cNvSpPr>
          <p:nvPr/>
        </p:nvSpPr>
        <p:spPr bwMode="auto">
          <a:xfrm>
            <a:off x="1852563" y="3217368"/>
            <a:ext cx="133053" cy="133052"/>
          </a:xfrm>
          <a:prstGeom prst="rect">
            <a:avLst/>
          </a:prstGeom>
          <a:solidFill>
            <a:srgbClr val="99CCFF"/>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0"/>
              </a:spcBef>
              <a:buClrTx/>
              <a:buSzTx/>
              <a:buNone/>
              <a:defRPr/>
            </a:pPr>
            <a:endParaRPr lang="x-none" altLang="x-none" sz="1350">
              <a:solidFill>
                <a:srgbClr val="000000"/>
              </a:solidFill>
            </a:endParaRPr>
          </a:p>
        </p:txBody>
      </p:sp>
      <p:sp>
        <p:nvSpPr>
          <p:cNvPr id="99" name="Line 116"/>
          <p:cNvSpPr>
            <a:spLocks noChangeShapeType="1"/>
          </p:cNvSpPr>
          <p:nvPr/>
        </p:nvSpPr>
        <p:spPr bwMode="auto">
          <a:xfrm>
            <a:off x="1915964" y="3142358"/>
            <a:ext cx="0" cy="750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100" name="Line 117"/>
          <p:cNvSpPr>
            <a:spLocks noChangeShapeType="1"/>
          </p:cNvSpPr>
          <p:nvPr/>
        </p:nvSpPr>
        <p:spPr bwMode="auto">
          <a:xfrm>
            <a:off x="1915964" y="3348633"/>
            <a:ext cx="0" cy="9912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101" name="Line 118"/>
          <p:cNvSpPr>
            <a:spLocks noChangeShapeType="1"/>
          </p:cNvSpPr>
          <p:nvPr/>
        </p:nvSpPr>
        <p:spPr bwMode="auto">
          <a:xfrm>
            <a:off x="2049910" y="3591521"/>
            <a:ext cx="15001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102" name="Line 147"/>
          <p:cNvSpPr>
            <a:spLocks noChangeShapeType="1"/>
          </p:cNvSpPr>
          <p:nvPr/>
        </p:nvSpPr>
        <p:spPr bwMode="auto">
          <a:xfrm flipH="1">
            <a:off x="4911875" y="2721769"/>
            <a:ext cx="816173"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514350">
              <a:defRPr/>
            </a:pPr>
            <a:endParaRPr lang="en-US" sz="1013">
              <a:solidFill>
                <a:srgbClr val="000000"/>
              </a:solidFill>
              <a:latin typeface="AUdimat"/>
            </a:endParaRPr>
          </a:p>
        </p:txBody>
      </p:sp>
      <p:sp>
        <p:nvSpPr>
          <p:cNvPr id="103" name="Rectangle 148"/>
          <p:cNvSpPr>
            <a:spLocks noChangeArrowheads="1"/>
          </p:cNvSpPr>
          <p:nvPr/>
        </p:nvSpPr>
        <p:spPr bwMode="auto">
          <a:xfrm>
            <a:off x="5341393" y="2301181"/>
            <a:ext cx="258068" cy="270569"/>
          </a:xfrm>
          <a:prstGeom prst="rect">
            <a:avLst/>
          </a:prstGeom>
          <a:solidFill>
            <a:srgbClr val="FF9900"/>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lgn="ctr" defTabSz="514350">
              <a:spcBef>
                <a:spcPct val="0"/>
              </a:spcBef>
              <a:buClrTx/>
              <a:buSzTx/>
              <a:buNone/>
              <a:defRPr/>
            </a:pPr>
            <a:r>
              <a:rPr lang="en-US" altLang="x-none" sz="1013">
                <a:solidFill>
                  <a:srgbClr val="000000"/>
                </a:solidFill>
              </a:rPr>
              <a:t>BR</a:t>
            </a:r>
          </a:p>
        </p:txBody>
      </p:sp>
      <p:sp>
        <p:nvSpPr>
          <p:cNvPr id="104" name="Rectangle 149"/>
          <p:cNvSpPr>
            <a:spLocks noChangeArrowheads="1"/>
          </p:cNvSpPr>
          <p:nvPr/>
        </p:nvSpPr>
        <p:spPr bwMode="auto">
          <a:xfrm>
            <a:off x="5345858" y="2877146"/>
            <a:ext cx="258068" cy="269677"/>
          </a:xfrm>
          <a:prstGeom prst="rect">
            <a:avLst/>
          </a:prstGeom>
          <a:solidFill>
            <a:srgbClr val="FF9900"/>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lgn="ctr" defTabSz="514350">
              <a:spcBef>
                <a:spcPct val="0"/>
              </a:spcBef>
              <a:buClrTx/>
              <a:buSzTx/>
              <a:buNone/>
              <a:defRPr/>
            </a:pPr>
            <a:r>
              <a:rPr lang="en-US" altLang="x-none" sz="1013">
                <a:solidFill>
                  <a:srgbClr val="000000"/>
                </a:solidFill>
              </a:rPr>
              <a:t>BR</a:t>
            </a:r>
          </a:p>
        </p:txBody>
      </p:sp>
      <p:sp>
        <p:nvSpPr>
          <p:cNvPr id="105" name="Line 150"/>
          <p:cNvSpPr>
            <a:spLocks noChangeShapeType="1"/>
          </p:cNvSpPr>
          <p:nvPr/>
        </p:nvSpPr>
        <p:spPr bwMode="auto">
          <a:xfrm>
            <a:off x="5104756" y="2226172"/>
            <a:ext cx="0" cy="162073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514350">
              <a:defRPr/>
            </a:pPr>
            <a:endParaRPr lang="en-US" sz="1013">
              <a:solidFill>
                <a:srgbClr val="000000"/>
              </a:solidFill>
              <a:latin typeface="AUdimat"/>
            </a:endParaRPr>
          </a:p>
        </p:txBody>
      </p:sp>
      <p:sp>
        <p:nvSpPr>
          <p:cNvPr id="106" name="Rectangle 151"/>
          <p:cNvSpPr>
            <a:spLocks noChangeArrowheads="1"/>
          </p:cNvSpPr>
          <p:nvPr/>
        </p:nvSpPr>
        <p:spPr bwMode="auto">
          <a:xfrm>
            <a:off x="5006529" y="2616398"/>
            <a:ext cx="204491" cy="204491"/>
          </a:xfrm>
          <a:prstGeom prst="rect">
            <a:avLst/>
          </a:prstGeom>
          <a:solidFill>
            <a:srgbClr val="FFFF99"/>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0"/>
              </a:spcBef>
              <a:buClrTx/>
              <a:buSzTx/>
              <a:buNone/>
              <a:defRPr/>
            </a:pPr>
            <a:endParaRPr lang="x-none" altLang="x-none" sz="1350">
              <a:solidFill>
                <a:srgbClr val="000000"/>
              </a:solidFill>
            </a:endParaRPr>
          </a:p>
        </p:txBody>
      </p:sp>
      <p:sp>
        <p:nvSpPr>
          <p:cNvPr id="107" name="Rectangle 152"/>
          <p:cNvSpPr>
            <a:spLocks noChangeArrowheads="1"/>
          </p:cNvSpPr>
          <p:nvPr/>
        </p:nvSpPr>
        <p:spPr bwMode="auto">
          <a:xfrm>
            <a:off x="5032426" y="2361009"/>
            <a:ext cx="133052" cy="133053"/>
          </a:xfrm>
          <a:prstGeom prst="rect">
            <a:avLst/>
          </a:prstGeom>
          <a:solidFill>
            <a:srgbClr val="99CCFF"/>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0"/>
              </a:spcBef>
              <a:buClrTx/>
              <a:buSzTx/>
              <a:buNone/>
              <a:defRPr/>
            </a:pPr>
            <a:endParaRPr lang="x-none" altLang="x-none" sz="1350">
              <a:solidFill>
                <a:srgbClr val="000000"/>
              </a:solidFill>
            </a:endParaRPr>
          </a:p>
        </p:txBody>
      </p:sp>
      <p:sp>
        <p:nvSpPr>
          <p:cNvPr id="108" name="Rectangle 153"/>
          <p:cNvSpPr>
            <a:spLocks noChangeArrowheads="1"/>
          </p:cNvSpPr>
          <p:nvPr/>
        </p:nvSpPr>
        <p:spPr bwMode="auto">
          <a:xfrm>
            <a:off x="5027960" y="2951263"/>
            <a:ext cx="133053" cy="133052"/>
          </a:xfrm>
          <a:prstGeom prst="rect">
            <a:avLst/>
          </a:prstGeom>
          <a:solidFill>
            <a:srgbClr val="99CCFF"/>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0"/>
              </a:spcBef>
              <a:buClrTx/>
              <a:buSzTx/>
              <a:buNone/>
              <a:defRPr/>
            </a:pPr>
            <a:endParaRPr lang="x-none" altLang="x-none" sz="1350">
              <a:solidFill>
                <a:srgbClr val="000000"/>
              </a:solidFill>
            </a:endParaRPr>
          </a:p>
        </p:txBody>
      </p:sp>
      <p:sp>
        <p:nvSpPr>
          <p:cNvPr id="109" name="Rectangle 154"/>
          <p:cNvSpPr>
            <a:spLocks noChangeArrowheads="1"/>
          </p:cNvSpPr>
          <p:nvPr/>
        </p:nvSpPr>
        <p:spPr bwMode="auto">
          <a:xfrm>
            <a:off x="5406579" y="2648546"/>
            <a:ext cx="133053" cy="133053"/>
          </a:xfrm>
          <a:prstGeom prst="rect">
            <a:avLst/>
          </a:prstGeom>
          <a:solidFill>
            <a:srgbClr val="99CCFF"/>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0"/>
              </a:spcBef>
              <a:buClrTx/>
              <a:buSzTx/>
              <a:buNone/>
              <a:defRPr/>
            </a:pPr>
            <a:endParaRPr lang="x-none" altLang="x-none" sz="1350">
              <a:solidFill>
                <a:srgbClr val="000000"/>
              </a:solidFill>
            </a:endParaRPr>
          </a:p>
        </p:txBody>
      </p:sp>
      <p:sp>
        <p:nvSpPr>
          <p:cNvPr id="110" name="Line 155"/>
          <p:cNvSpPr>
            <a:spLocks noChangeShapeType="1"/>
          </p:cNvSpPr>
          <p:nvPr/>
        </p:nvSpPr>
        <p:spPr bwMode="auto">
          <a:xfrm>
            <a:off x="5473552" y="2575322"/>
            <a:ext cx="0" cy="750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111" name="Line 156"/>
          <p:cNvSpPr>
            <a:spLocks noChangeShapeType="1"/>
          </p:cNvSpPr>
          <p:nvPr/>
        </p:nvSpPr>
        <p:spPr bwMode="auto">
          <a:xfrm>
            <a:off x="5479802" y="2781598"/>
            <a:ext cx="0" cy="9644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112" name="Line 157"/>
          <p:cNvSpPr>
            <a:spLocks noChangeShapeType="1"/>
          </p:cNvSpPr>
          <p:nvPr/>
        </p:nvSpPr>
        <p:spPr bwMode="auto">
          <a:xfrm>
            <a:off x="4881514" y="2428875"/>
            <a:ext cx="14912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113" name="Line 158"/>
          <p:cNvSpPr>
            <a:spLocks noChangeShapeType="1"/>
          </p:cNvSpPr>
          <p:nvPr/>
        </p:nvSpPr>
        <p:spPr bwMode="auto">
          <a:xfrm>
            <a:off x="5168157" y="2426197"/>
            <a:ext cx="1714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114" name="Line 159"/>
          <p:cNvSpPr>
            <a:spLocks noChangeShapeType="1"/>
          </p:cNvSpPr>
          <p:nvPr/>
        </p:nvSpPr>
        <p:spPr bwMode="auto">
          <a:xfrm>
            <a:off x="4884193" y="3018235"/>
            <a:ext cx="15001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115" name="Line 160"/>
          <p:cNvSpPr>
            <a:spLocks noChangeShapeType="1"/>
          </p:cNvSpPr>
          <p:nvPr/>
        </p:nvSpPr>
        <p:spPr bwMode="auto">
          <a:xfrm>
            <a:off x="5161906" y="3014663"/>
            <a:ext cx="1875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116" name="Line 161"/>
          <p:cNvSpPr>
            <a:spLocks noChangeShapeType="1"/>
          </p:cNvSpPr>
          <p:nvPr/>
        </p:nvSpPr>
        <p:spPr bwMode="auto">
          <a:xfrm flipH="1">
            <a:off x="4906516" y="3300413"/>
            <a:ext cx="842963"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514350">
              <a:defRPr/>
            </a:pPr>
            <a:endParaRPr lang="en-US" sz="1013">
              <a:solidFill>
                <a:srgbClr val="000000"/>
              </a:solidFill>
              <a:latin typeface="AUdimat"/>
            </a:endParaRPr>
          </a:p>
        </p:txBody>
      </p:sp>
      <p:sp>
        <p:nvSpPr>
          <p:cNvPr id="117" name="Rectangle 162"/>
          <p:cNvSpPr>
            <a:spLocks noChangeArrowheads="1"/>
          </p:cNvSpPr>
          <p:nvPr/>
        </p:nvSpPr>
        <p:spPr bwMode="auto">
          <a:xfrm>
            <a:off x="5340500" y="3455790"/>
            <a:ext cx="258068" cy="269677"/>
          </a:xfrm>
          <a:prstGeom prst="rect">
            <a:avLst/>
          </a:prstGeom>
          <a:solidFill>
            <a:srgbClr val="FF9900"/>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lgn="ctr" defTabSz="514350">
              <a:spcBef>
                <a:spcPct val="0"/>
              </a:spcBef>
              <a:buClrTx/>
              <a:buSzTx/>
              <a:buNone/>
              <a:defRPr/>
            </a:pPr>
            <a:r>
              <a:rPr lang="en-US" altLang="x-none" sz="1013">
                <a:solidFill>
                  <a:srgbClr val="000000"/>
                </a:solidFill>
              </a:rPr>
              <a:t>BR</a:t>
            </a:r>
          </a:p>
        </p:txBody>
      </p:sp>
      <p:sp>
        <p:nvSpPr>
          <p:cNvPr id="118" name="Rectangle 163"/>
          <p:cNvSpPr>
            <a:spLocks noChangeArrowheads="1"/>
          </p:cNvSpPr>
          <p:nvPr/>
        </p:nvSpPr>
        <p:spPr bwMode="auto">
          <a:xfrm>
            <a:off x="5001171" y="3195042"/>
            <a:ext cx="204491" cy="204491"/>
          </a:xfrm>
          <a:prstGeom prst="rect">
            <a:avLst/>
          </a:prstGeom>
          <a:solidFill>
            <a:srgbClr val="FFFF99"/>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0"/>
              </a:spcBef>
              <a:buClrTx/>
              <a:buSzTx/>
              <a:buNone/>
              <a:defRPr/>
            </a:pPr>
            <a:endParaRPr lang="x-none" altLang="x-none" sz="1350">
              <a:solidFill>
                <a:srgbClr val="000000"/>
              </a:solidFill>
            </a:endParaRPr>
          </a:p>
        </p:txBody>
      </p:sp>
      <p:sp>
        <p:nvSpPr>
          <p:cNvPr id="119" name="Rectangle 164"/>
          <p:cNvSpPr>
            <a:spLocks noChangeArrowheads="1"/>
          </p:cNvSpPr>
          <p:nvPr/>
        </p:nvSpPr>
        <p:spPr bwMode="auto">
          <a:xfrm>
            <a:off x="5022602" y="3529906"/>
            <a:ext cx="133053" cy="133052"/>
          </a:xfrm>
          <a:prstGeom prst="rect">
            <a:avLst/>
          </a:prstGeom>
          <a:solidFill>
            <a:srgbClr val="99CCFF"/>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0"/>
              </a:spcBef>
              <a:buClrTx/>
              <a:buSzTx/>
              <a:buNone/>
              <a:defRPr/>
            </a:pPr>
            <a:endParaRPr lang="x-none" altLang="x-none" sz="1350">
              <a:solidFill>
                <a:srgbClr val="000000"/>
              </a:solidFill>
            </a:endParaRPr>
          </a:p>
        </p:txBody>
      </p:sp>
      <p:sp>
        <p:nvSpPr>
          <p:cNvPr id="120" name="Rectangle 165"/>
          <p:cNvSpPr>
            <a:spLocks noChangeArrowheads="1"/>
          </p:cNvSpPr>
          <p:nvPr/>
        </p:nvSpPr>
        <p:spPr bwMode="auto">
          <a:xfrm>
            <a:off x="5401221" y="3227189"/>
            <a:ext cx="133053" cy="133053"/>
          </a:xfrm>
          <a:prstGeom prst="rect">
            <a:avLst/>
          </a:prstGeom>
          <a:solidFill>
            <a:srgbClr val="99CCFF"/>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0"/>
              </a:spcBef>
              <a:buClrTx/>
              <a:buSzTx/>
              <a:buNone/>
              <a:defRPr/>
            </a:pPr>
            <a:endParaRPr lang="x-none" altLang="x-none" sz="1350">
              <a:solidFill>
                <a:srgbClr val="000000"/>
              </a:solidFill>
            </a:endParaRPr>
          </a:p>
        </p:txBody>
      </p:sp>
      <p:sp>
        <p:nvSpPr>
          <p:cNvPr id="121" name="Line 166"/>
          <p:cNvSpPr>
            <a:spLocks noChangeShapeType="1"/>
          </p:cNvSpPr>
          <p:nvPr/>
        </p:nvSpPr>
        <p:spPr bwMode="auto">
          <a:xfrm>
            <a:off x="5468195" y="3153966"/>
            <a:ext cx="0" cy="750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122" name="Line 167"/>
          <p:cNvSpPr>
            <a:spLocks noChangeShapeType="1"/>
          </p:cNvSpPr>
          <p:nvPr/>
        </p:nvSpPr>
        <p:spPr bwMode="auto">
          <a:xfrm>
            <a:off x="5474445" y="3360242"/>
            <a:ext cx="0" cy="9644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123" name="Line 168"/>
          <p:cNvSpPr>
            <a:spLocks noChangeShapeType="1"/>
          </p:cNvSpPr>
          <p:nvPr/>
        </p:nvSpPr>
        <p:spPr bwMode="auto">
          <a:xfrm>
            <a:off x="4878835" y="3596879"/>
            <a:ext cx="15001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124" name="Line 169"/>
          <p:cNvSpPr>
            <a:spLocks noChangeShapeType="1"/>
          </p:cNvSpPr>
          <p:nvPr/>
        </p:nvSpPr>
        <p:spPr bwMode="auto">
          <a:xfrm>
            <a:off x="5156549" y="3593306"/>
            <a:ext cx="1875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125" name="Text Box 170"/>
          <p:cNvSpPr txBox="1">
            <a:spLocks noChangeArrowheads="1"/>
          </p:cNvSpPr>
          <p:nvPr/>
        </p:nvSpPr>
        <p:spPr bwMode="auto">
          <a:xfrm>
            <a:off x="5801271" y="2814637"/>
            <a:ext cx="664369"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50000"/>
              </a:spcBef>
              <a:buClrTx/>
              <a:buSzTx/>
              <a:buNone/>
              <a:defRPr/>
            </a:pPr>
            <a:r>
              <a:rPr lang="en-US" altLang="x-none" sz="1350">
                <a:solidFill>
                  <a:srgbClr val="000000"/>
                </a:solidFill>
              </a:rPr>
              <a:t>. . .</a:t>
            </a:r>
          </a:p>
        </p:txBody>
      </p:sp>
      <p:sp>
        <p:nvSpPr>
          <p:cNvPr id="126" name="Text Box 171"/>
          <p:cNvSpPr txBox="1">
            <a:spLocks noChangeArrowheads="1"/>
          </p:cNvSpPr>
          <p:nvPr/>
        </p:nvSpPr>
        <p:spPr bwMode="auto">
          <a:xfrm>
            <a:off x="3433119" y="3923704"/>
            <a:ext cx="664369"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50000"/>
              </a:spcBef>
              <a:buClrTx/>
              <a:buSzTx/>
              <a:buNone/>
              <a:defRPr/>
            </a:pPr>
            <a:r>
              <a:rPr lang="en-US" altLang="x-none" sz="1350">
                <a:solidFill>
                  <a:srgbClr val="000000"/>
                </a:solidFill>
              </a:rPr>
              <a:t>. . . .</a:t>
            </a:r>
          </a:p>
        </p:txBody>
      </p:sp>
      <p:sp>
        <p:nvSpPr>
          <p:cNvPr id="127" name="Line 173"/>
          <p:cNvSpPr>
            <a:spLocks noChangeShapeType="1"/>
          </p:cNvSpPr>
          <p:nvPr/>
        </p:nvSpPr>
        <p:spPr bwMode="auto">
          <a:xfrm>
            <a:off x="2331196" y="2423517"/>
            <a:ext cx="14912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Tree>
    <p:extLst>
      <p:ext uri="{BB962C8B-B14F-4D97-AF65-F5344CB8AC3E}">
        <p14:creationId xmlns:p14="http://schemas.microsoft.com/office/powerpoint/2010/main" val="18442752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Programming FPGAs</a:t>
            </a:r>
          </a:p>
        </p:txBody>
      </p:sp>
      <p:sp>
        <p:nvSpPr>
          <p:cNvPr id="3" name="Content Placeholder 2"/>
          <p:cNvSpPr>
            <a:spLocks noGrp="1"/>
          </p:cNvSpPr>
          <p:nvPr>
            <p:ph idx="1"/>
          </p:nvPr>
        </p:nvSpPr>
        <p:spPr>
          <a:xfrm>
            <a:off x="1097280" y="1188720"/>
            <a:ext cx="7315199" cy="1174681"/>
          </a:xfrm>
        </p:spPr>
        <p:txBody>
          <a:bodyPr/>
          <a:lstStyle/>
          <a:p>
            <a:r>
              <a:rPr lang="en-US" dirty="0"/>
              <a:t>How to program/configure FPGAs</a:t>
            </a:r>
          </a:p>
          <a:p>
            <a:pPr lvl="1"/>
            <a:r>
              <a:rPr lang="en-US" dirty="0"/>
              <a:t>We have to initialize SRAM values in LUTS, MUX control signals, switch signals</a:t>
            </a:r>
            <a:r>
              <a:rPr lang="mr-IN" dirty="0"/>
              <a:t>…</a:t>
            </a:r>
            <a:r>
              <a:rPr lang="en-US" dirty="0"/>
              <a:t> </a:t>
            </a:r>
          </a:p>
          <a:p>
            <a:pPr lvl="1"/>
            <a:r>
              <a:rPr lang="en-US" dirty="0"/>
              <a:t>Basic idea: Include FF’s in fabric to control programmable components</a:t>
            </a:r>
          </a:p>
          <a:p>
            <a:pPr lvl="1"/>
            <a:r>
              <a:rPr lang="en-US" dirty="0"/>
              <a:t>Use skip mux to route programing bits to desire location</a:t>
            </a:r>
          </a:p>
          <a:p>
            <a:pPr lvl="1"/>
            <a:endParaRPr lang="en-US" dirty="0"/>
          </a:p>
        </p:txBody>
      </p:sp>
      <p:sp>
        <p:nvSpPr>
          <p:cNvPr id="4" name="Rectangle 4"/>
          <p:cNvSpPr>
            <a:spLocks noChangeArrowheads="1"/>
          </p:cNvSpPr>
          <p:nvPr/>
        </p:nvSpPr>
        <p:spPr bwMode="auto">
          <a:xfrm>
            <a:off x="3682604" y="2898577"/>
            <a:ext cx="850106" cy="43576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lgn="ctr" defTabSz="514350">
              <a:spcBef>
                <a:spcPct val="0"/>
              </a:spcBef>
              <a:buClrTx/>
              <a:buSzTx/>
              <a:buNone/>
              <a:defRPr/>
            </a:pPr>
            <a:r>
              <a:rPr lang="en-US" altLang="x-none" sz="1013">
                <a:solidFill>
                  <a:srgbClr val="000000"/>
                </a:solidFill>
              </a:rPr>
              <a:t>3-in, 1-out </a:t>
            </a:r>
          </a:p>
          <a:p>
            <a:pPr algn="ctr" defTabSz="514350">
              <a:spcBef>
                <a:spcPct val="0"/>
              </a:spcBef>
              <a:buClrTx/>
              <a:buSzTx/>
              <a:buNone/>
              <a:defRPr/>
            </a:pPr>
            <a:r>
              <a:rPr lang="en-US" altLang="x-none" sz="1013">
                <a:solidFill>
                  <a:srgbClr val="000000"/>
                </a:solidFill>
              </a:rPr>
              <a:t>LUT</a:t>
            </a:r>
          </a:p>
        </p:txBody>
      </p:sp>
      <p:sp>
        <p:nvSpPr>
          <p:cNvPr id="5" name="Line 5"/>
          <p:cNvSpPr>
            <a:spLocks noChangeShapeType="1"/>
          </p:cNvSpPr>
          <p:nvPr/>
        </p:nvSpPr>
        <p:spPr bwMode="auto">
          <a:xfrm>
            <a:off x="3868341" y="2727127"/>
            <a:ext cx="7144" cy="171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6" name="Line 6"/>
          <p:cNvSpPr>
            <a:spLocks noChangeShapeType="1"/>
          </p:cNvSpPr>
          <p:nvPr/>
        </p:nvSpPr>
        <p:spPr bwMode="auto">
          <a:xfrm>
            <a:off x="4089798" y="2727127"/>
            <a:ext cx="7144" cy="171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7" name="Line 7"/>
          <p:cNvSpPr>
            <a:spLocks noChangeShapeType="1"/>
          </p:cNvSpPr>
          <p:nvPr/>
        </p:nvSpPr>
        <p:spPr bwMode="auto">
          <a:xfrm>
            <a:off x="4289823" y="2727127"/>
            <a:ext cx="7144" cy="171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8" name="Line 8"/>
          <p:cNvSpPr>
            <a:spLocks noChangeShapeType="1"/>
          </p:cNvSpPr>
          <p:nvPr/>
        </p:nvSpPr>
        <p:spPr bwMode="auto">
          <a:xfrm>
            <a:off x="4161235" y="3334346"/>
            <a:ext cx="7144" cy="171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9" name="Rectangle 9"/>
          <p:cNvSpPr>
            <a:spLocks noChangeArrowheads="1"/>
          </p:cNvSpPr>
          <p:nvPr/>
        </p:nvSpPr>
        <p:spPr bwMode="auto">
          <a:xfrm>
            <a:off x="3996928" y="3491508"/>
            <a:ext cx="328613" cy="200025"/>
          </a:xfrm>
          <a:prstGeom prst="rect">
            <a:avLst/>
          </a:prstGeom>
          <a:solidFill>
            <a:srgbClr val="FFFFFF"/>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lgn="ctr" defTabSz="514350">
              <a:spcBef>
                <a:spcPct val="0"/>
              </a:spcBef>
              <a:buClrTx/>
              <a:buSzTx/>
              <a:buNone/>
              <a:defRPr/>
            </a:pPr>
            <a:r>
              <a:rPr lang="en-US" altLang="x-none" sz="900">
                <a:solidFill>
                  <a:srgbClr val="000000"/>
                </a:solidFill>
              </a:rPr>
              <a:t>FF</a:t>
            </a:r>
          </a:p>
        </p:txBody>
      </p:sp>
      <p:sp>
        <p:nvSpPr>
          <p:cNvPr id="10" name="Rectangle 10"/>
          <p:cNvSpPr>
            <a:spLocks noChangeArrowheads="1"/>
          </p:cNvSpPr>
          <p:nvPr/>
        </p:nvSpPr>
        <p:spPr bwMode="auto">
          <a:xfrm>
            <a:off x="3861197" y="3862983"/>
            <a:ext cx="328613" cy="200025"/>
          </a:xfrm>
          <a:prstGeom prst="rect">
            <a:avLst/>
          </a:prstGeom>
          <a:solidFill>
            <a:srgbClr val="FFFFFF"/>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lgn="ctr" defTabSz="514350">
              <a:spcBef>
                <a:spcPct val="0"/>
              </a:spcBef>
              <a:buClrTx/>
              <a:buSzTx/>
              <a:buNone/>
              <a:defRPr/>
            </a:pPr>
            <a:r>
              <a:rPr lang="en-US" altLang="x-none" sz="900">
                <a:solidFill>
                  <a:srgbClr val="000000"/>
                </a:solidFill>
              </a:rPr>
              <a:t>2x1</a:t>
            </a:r>
          </a:p>
        </p:txBody>
      </p:sp>
      <p:sp>
        <p:nvSpPr>
          <p:cNvPr id="11" name="Line 11"/>
          <p:cNvSpPr>
            <a:spLocks noChangeShapeType="1"/>
          </p:cNvSpPr>
          <p:nvPr/>
        </p:nvSpPr>
        <p:spPr bwMode="auto">
          <a:xfrm>
            <a:off x="3932635" y="3398640"/>
            <a:ext cx="0" cy="4643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12" name="Line 12"/>
          <p:cNvSpPr>
            <a:spLocks noChangeShapeType="1"/>
          </p:cNvSpPr>
          <p:nvPr/>
        </p:nvSpPr>
        <p:spPr bwMode="auto">
          <a:xfrm>
            <a:off x="4132660" y="3698677"/>
            <a:ext cx="7144" cy="171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13" name="Line 13"/>
          <p:cNvSpPr>
            <a:spLocks noChangeShapeType="1"/>
          </p:cNvSpPr>
          <p:nvPr/>
        </p:nvSpPr>
        <p:spPr bwMode="auto">
          <a:xfrm>
            <a:off x="3932635" y="3398639"/>
            <a:ext cx="228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14" name="Line 14"/>
          <p:cNvSpPr>
            <a:spLocks noChangeShapeType="1"/>
          </p:cNvSpPr>
          <p:nvPr/>
        </p:nvSpPr>
        <p:spPr bwMode="auto">
          <a:xfrm>
            <a:off x="4018360" y="4070152"/>
            <a:ext cx="7144" cy="171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15" name="Rectangle 15"/>
          <p:cNvSpPr>
            <a:spLocks noChangeArrowheads="1"/>
          </p:cNvSpPr>
          <p:nvPr/>
        </p:nvSpPr>
        <p:spPr bwMode="auto">
          <a:xfrm>
            <a:off x="3546873" y="2805708"/>
            <a:ext cx="1092994" cy="1328738"/>
          </a:xfrm>
          <a:prstGeom prst="rect">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0"/>
              </a:spcBef>
              <a:buClrTx/>
              <a:buSzTx/>
              <a:buNone/>
              <a:defRPr/>
            </a:pPr>
            <a:endParaRPr lang="x-none" altLang="x-none" sz="1350">
              <a:solidFill>
                <a:srgbClr val="000000"/>
              </a:solidFill>
            </a:endParaRPr>
          </a:p>
        </p:txBody>
      </p:sp>
      <p:sp>
        <p:nvSpPr>
          <p:cNvPr id="16" name="Text Box 16"/>
          <p:cNvSpPr txBox="1">
            <a:spLocks noChangeArrowheads="1"/>
          </p:cNvSpPr>
          <p:nvPr/>
        </p:nvSpPr>
        <p:spPr bwMode="auto">
          <a:xfrm>
            <a:off x="3039667" y="3327202"/>
            <a:ext cx="59293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50000"/>
              </a:spcBef>
              <a:buClrTx/>
              <a:buSzTx/>
              <a:buNone/>
              <a:defRPr/>
            </a:pPr>
            <a:r>
              <a:rPr lang="en-US" altLang="x-none" sz="1350" dirty="0">
                <a:solidFill>
                  <a:srgbClr val="000000"/>
                </a:solidFill>
              </a:rPr>
              <a:t>LE</a:t>
            </a:r>
          </a:p>
        </p:txBody>
      </p:sp>
      <p:sp>
        <p:nvSpPr>
          <p:cNvPr id="17" name="Line 17"/>
          <p:cNvSpPr>
            <a:spLocks noChangeShapeType="1"/>
          </p:cNvSpPr>
          <p:nvPr/>
        </p:nvSpPr>
        <p:spPr bwMode="auto">
          <a:xfrm>
            <a:off x="3275410" y="3970139"/>
            <a:ext cx="5857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18" name="Text Box 18"/>
          <p:cNvSpPr txBox="1">
            <a:spLocks noChangeArrowheads="1"/>
          </p:cNvSpPr>
          <p:nvPr/>
        </p:nvSpPr>
        <p:spPr bwMode="auto">
          <a:xfrm>
            <a:off x="2857054" y="4119847"/>
            <a:ext cx="65454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50000"/>
              </a:spcBef>
              <a:buClrTx/>
              <a:buSzTx/>
              <a:buNone/>
              <a:defRPr/>
            </a:pPr>
            <a:r>
              <a:rPr lang="en-US" altLang="x-none" sz="900" dirty="0">
                <a:solidFill>
                  <a:srgbClr val="000000"/>
                </a:solidFill>
              </a:rPr>
              <a:t>Select?</a:t>
            </a:r>
          </a:p>
        </p:txBody>
      </p:sp>
      <p:sp>
        <p:nvSpPr>
          <p:cNvPr id="19" name="Rectangle 19"/>
          <p:cNvSpPr>
            <a:spLocks noChangeArrowheads="1"/>
          </p:cNvSpPr>
          <p:nvPr/>
        </p:nvSpPr>
        <p:spPr bwMode="auto">
          <a:xfrm>
            <a:off x="3020020" y="3864769"/>
            <a:ext cx="242888" cy="242888"/>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lgn="ctr" defTabSz="514350">
              <a:spcBef>
                <a:spcPct val="0"/>
              </a:spcBef>
              <a:buClrTx/>
              <a:buSzTx/>
              <a:buNone/>
              <a:defRPr/>
            </a:pPr>
            <a:r>
              <a:rPr lang="en-US" altLang="x-none" sz="1350">
                <a:solidFill>
                  <a:srgbClr val="009999"/>
                </a:solidFill>
              </a:rPr>
              <a:t>FF</a:t>
            </a:r>
            <a:endParaRPr lang="en-US" altLang="x-none" sz="1350">
              <a:solidFill>
                <a:srgbClr val="000000"/>
              </a:solidFill>
            </a:endParaRPr>
          </a:p>
        </p:txBody>
      </p:sp>
      <p:sp>
        <p:nvSpPr>
          <p:cNvPr id="20" name="Text Box 20"/>
          <p:cNvSpPr txBox="1">
            <a:spLocks noChangeArrowheads="1"/>
          </p:cNvSpPr>
          <p:nvPr/>
        </p:nvSpPr>
        <p:spPr bwMode="auto">
          <a:xfrm>
            <a:off x="897925" y="3450433"/>
            <a:ext cx="1979222"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50000"/>
              </a:spcBef>
              <a:buClrTx/>
              <a:buSzTx/>
              <a:buNone/>
              <a:defRPr/>
            </a:pPr>
            <a:r>
              <a:rPr lang="en-US" altLang="x-none" sz="900" dirty="0">
                <a:solidFill>
                  <a:srgbClr val="FF0000"/>
                </a:solidFill>
              </a:rPr>
              <a:t>FPGA can be programmed to use/skip mux by storing appropriate bit</a:t>
            </a:r>
          </a:p>
        </p:txBody>
      </p:sp>
      <p:sp>
        <p:nvSpPr>
          <p:cNvPr id="21" name="Line 21"/>
          <p:cNvSpPr>
            <a:spLocks noChangeShapeType="1"/>
          </p:cNvSpPr>
          <p:nvPr/>
        </p:nvSpPr>
        <p:spPr bwMode="auto">
          <a:xfrm>
            <a:off x="2544961" y="3734395"/>
            <a:ext cx="448271" cy="16787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Tree>
    <p:extLst>
      <p:ext uri="{BB962C8B-B14F-4D97-AF65-F5344CB8AC3E}">
        <p14:creationId xmlns:p14="http://schemas.microsoft.com/office/powerpoint/2010/main" val="912802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dissolve">
                                      <p:cBhvr>
                                        <p:cTn id="10" dur="500"/>
                                        <p:tgtEl>
                                          <p:spTgt spid="1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dissolve">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097280" y="1188720"/>
            <a:ext cx="7315199" cy="735586"/>
          </a:xfrm>
        </p:spPr>
        <p:txBody>
          <a:bodyPr/>
          <a:lstStyle/>
          <a:p>
            <a:r>
              <a:rPr lang="en-US" dirty="0"/>
              <a:t>FPGAs programmed with a ”</a:t>
            </a:r>
            <a:r>
              <a:rPr lang="en-US" dirty="0" err="1"/>
              <a:t>bitfile</a:t>
            </a:r>
            <a:r>
              <a:rPr lang="en-US" dirty="0"/>
              <a:t>”</a:t>
            </a:r>
          </a:p>
          <a:p>
            <a:r>
              <a:rPr lang="en-US" dirty="0"/>
              <a:t>Basic idea:</a:t>
            </a:r>
          </a:p>
          <a:p>
            <a:pPr lvl="1"/>
            <a:r>
              <a:rPr lang="en-US" dirty="0"/>
              <a:t>Send a bit stream file and shift in </a:t>
            </a:r>
            <a:r>
              <a:rPr lang="en-US" dirty="0" err="1"/>
              <a:t>bitfile</a:t>
            </a:r>
            <a:r>
              <a:rPr lang="en-US" dirty="0"/>
              <a:t> one bit at a time  </a:t>
            </a:r>
          </a:p>
        </p:txBody>
      </p:sp>
      <p:grpSp>
        <p:nvGrpSpPr>
          <p:cNvPr id="4" name="Group 4"/>
          <p:cNvGrpSpPr>
            <a:grpSpLocks/>
          </p:cNvGrpSpPr>
          <p:nvPr/>
        </p:nvGrpSpPr>
        <p:grpSpPr bwMode="auto">
          <a:xfrm>
            <a:off x="2037104" y="2351965"/>
            <a:ext cx="2655689" cy="1647527"/>
            <a:chOff x="1450" y="1927"/>
            <a:chExt cx="2974" cy="1845"/>
          </a:xfrm>
        </p:grpSpPr>
        <p:sp>
          <p:nvSpPr>
            <p:cNvPr id="5" name="Rectangle 5"/>
            <p:cNvSpPr>
              <a:spLocks noChangeArrowheads="1"/>
            </p:cNvSpPr>
            <p:nvPr/>
          </p:nvSpPr>
          <p:spPr bwMode="auto">
            <a:xfrm>
              <a:off x="1547" y="2047"/>
              <a:ext cx="288" cy="303"/>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lgn="ctr" defTabSz="514350">
                <a:spcBef>
                  <a:spcPct val="0"/>
                </a:spcBef>
                <a:buClrTx/>
                <a:buSzTx/>
                <a:buNone/>
                <a:defRPr/>
              </a:pPr>
              <a:r>
                <a:rPr lang="en-US" altLang="x-none" sz="900">
                  <a:solidFill>
                    <a:srgbClr val="000000"/>
                  </a:solidFill>
                </a:rPr>
                <a:t>CLB</a:t>
              </a:r>
            </a:p>
          </p:txBody>
        </p:sp>
        <p:sp>
          <p:nvSpPr>
            <p:cNvPr id="6" name="Rectangle 6"/>
            <p:cNvSpPr>
              <a:spLocks noChangeArrowheads="1"/>
            </p:cNvSpPr>
            <p:nvPr/>
          </p:nvSpPr>
          <p:spPr bwMode="auto">
            <a:xfrm>
              <a:off x="2353" y="2047"/>
              <a:ext cx="289" cy="303"/>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lgn="ctr" defTabSz="514350">
                <a:spcBef>
                  <a:spcPct val="0"/>
                </a:spcBef>
                <a:buClrTx/>
                <a:buSzTx/>
                <a:buNone/>
                <a:defRPr/>
              </a:pPr>
              <a:r>
                <a:rPr lang="en-US" altLang="x-none" sz="900">
                  <a:solidFill>
                    <a:srgbClr val="000000"/>
                  </a:solidFill>
                </a:rPr>
                <a:t>CLB</a:t>
              </a:r>
            </a:p>
          </p:txBody>
        </p:sp>
        <p:sp>
          <p:nvSpPr>
            <p:cNvPr id="7" name="Rectangle 7"/>
            <p:cNvSpPr>
              <a:spLocks noChangeArrowheads="1"/>
            </p:cNvSpPr>
            <p:nvPr/>
          </p:nvSpPr>
          <p:spPr bwMode="auto">
            <a:xfrm>
              <a:off x="1551" y="2692"/>
              <a:ext cx="289" cy="302"/>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lgn="ctr" defTabSz="514350">
                <a:spcBef>
                  <a:spcPct val="0"/>
                </a:spcBef>
                <a:buClrTx/>
                <a:buSzTx/>
                <a:buNone/>
                <a:defRPr/>
              </a:pPr>
              <a:r>
                <a:rPr lang="en-US" altLang="x-none" sz="900">
                  <a:solidFill>
                    <a:srgbClr val="000000"/>
                  </a:solidFill>
                </a:rPr>
                <a:t>CLB</a:t>
              </a:r>
            </a:p>
          </p:txBody>
        </p:sp>
        <p:sp>
          <p:nvSpPr>
            <p:cNvPr id="8" name="Rectangle 8"/>
            <p:cNvSpPr>
              <a:spLocks noChangeArrowheads="1"/>
            </p:cNvSpPr>
            <p:nvPr/>
          </p:nvSpPr>
          <p:spPr bwMode="auto">
            <a:xfrm>
              <a:off x="2358" y="2692"/>
              <a:ext cx="289" cy="302"/>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lgn="ctr" defTabSz="514350">
                <a:spcBef>
                  <a:spcPct val="0"/>
                </a:spcBef>
                <a:buClrTx/>
                <a:buSzTx/>
                <a:buNone/>
                <a:defRPr/>
              </a:pPr>
              <a:r>
                <a:rPr lang="en-US" altLang="x-none" sz="900">
                  <a:solidFill>
                    <a:srgbClr val="000000"/>
                  </a:solidFill>
                </a:rPr>
                <a:t>CLB</a:t>
              </a:r>
            </a:p>
          </p:txBody>
        </p:sp>
        <p:sp>
          <p:nvSpPr>
            <p:cNvPr id="9" name="Line 9"/>
            <p:cNvSpPr>
              <a:spLocks noChangeShapeType="1"/>
            </p:cNvSpPr>
            <p:nvPr/>
          </p:nvSpPr>
          <p:spPr bwMode="auto">
            <a:xfrm>
              <a:off x="1456" y="2512"/>
              <a:ext cx="127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514350">
                <a:defRPr/>
              </a:pPr>
              <a:endParaRPr lang="en-US" sz="1013">
                <a:solidFill>
                  <a:srgbClr val="000000"/>
                </a:solidFill>
                <a:latin typeface="AUdimat"/>
              </a:endParaRPr>
            </a:p>
          </p:txBody>
        </p:sp>
        <p:sp>
          <p:nvSpPr>
            <p:cNvPr id="10" name="Line 10"/>
            <p:cNvSpPr>
              <a:spLocks noChangeShapeType="1"/>
            </p:cNvSpPr>
            <p:nvPr/>
          </p:nvSpPr>
          <p:spPr bwMode="auto">
            <a:xfrm>
              <a:off x="2088" y="1939"/>
              <a:ext cx="0" cy="181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514350">
                <a:defRPr/>
              </a:pPr>
              <a:endParaRPr lang="en-US" sz="1013">
                <a:solidFill>
                  <a:srgbClr val="000000"/>
                </a:solidFill>
                <a:latin typeface="AUdimat"/>
              </a:endParaRPr>
            </a:p>
          </p:txBody>
        </p:sp>
        <p:sp>
          <p:nvSpPr>
            <p:cNvPr id="11" name="Rectangle 11"/>
            <p:cNvSpPr>
              <a:spLocks noChangeArrowheads="1"/>
            </p:cNvSpPr>
            <p:nvPr/>
          </p:nvSpPr>
          <p:spPr bwMode="auto">
            <a:xfrm>
              <a:off x="1978" y="2400"/>
              <a:ext cx="229" cy="229"/>
            </a:xfrm>
            <a:prstGeom prst="rect">
              <a:avLst/>
            </a:prstGeom>
            <a:solidFill>
              <a:srgbClr val="FFFF99"/>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0"/>
                </a:spcBef>
                <a:buClrTx/>
                <a:buSzTx/>
                <a:buNone/>
                <a:defRPr/>
              </a:pPr>
              <a:endParaRPr lang="x-none" altLang="x-none" sz="1350">
                <a:solidFill>
                  <a:srgbClr val="000000"/>
                </a:solidFill>
              </a:endParaRPr>
            </a:p>
          </p:txBody>
        </p:sp>
        <p:sp>
          <p:nvSpPr>
            <p:cNvPr id="12" name="Rectangle 12"/>
            <p:cNvSpPr>
              <a:spLocks noChangeArrowheads="1"/>
            </p:cNvSpPr>
            <p:nvPr/>
          </p:nvSpPr>
          <p:spPr bwMode="auto">
            <a:xfrm>
              <a:off x="2007" y="2114"/>
              <a:ext cx="149" cy="149"/>
            </a:xfrm>
            <a:prstGeom prst="rect">
              <a:avLst/>
            </a:prstGeom>
            <a:solidFill>
              <a:srgbClr val="99CCFF"/>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0"/>
                </a:spcBef>
                <a:buClrTx/>
                <a:buSzTx/>
                <a:buNone/>
                <a:defRPr/>
              </a:pPr>
              <a:endParaRPr lang="x-none" altLang="x-none" sz="1350">
                <a:solidFill>
                  <a:srgbClr val="000000"/>
                </a:solidFill>
              </a:endParaRPr>
            </a:p>
          </p:txBody>
        </p:sp>
        <p:sp>
          <p:nvSpPr>
            <p:cNvPr id="13" name="Rectangle 13"/>
            <p:cNvSpPr>
              <a:spLocks noChangeArrowheads="1"/>
            </p:cNvSpPr>
            <p:nvPr/>
          </p:nvSpPr>
          <p:spPr bwMode="auto">
            <a:xfrm>
              <a:off x="2002" y="2775"/>
              <a:ext cx="149" cy="149"/>
            </a:xfrm>
            <a:prstGeom prst="rect">
              <a:avLst/>
            </a:prstGeom>
            <a:solidFill>
              <a:srgbClr val="99CCFF"/>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0"/>
                </a:spcBef>
                <a:buClrTx/>
                <a:buSzTx/>
                <a:buNone/>
                <a:defRPr/>
              </a:pPr>
              <a:endParaRPr lang="x-none" altLang="x-none" sz="1350">
                <a:solidFill>
                  <a:srgbClr val="000000"/>
                </a:solidFill>
              </a:endParaRPr>
            </a:p>
          </p:txBody>
        </p:sp>
        <p:sp>
          <p:nvSpPr>
            <p:cNvPr id="14" name="Rectangle 14"/>
            <p:cNvSpPr>
              <a:spLocks noChangeArrowheads="1"/>
            </p:cNvSpPr>
            <p:nvPr/>
          </p:nvSpPr>
          <p:spPr bwMode="auto">
            <a:xfrm>
              <a:off x="2426" y="2436"/>
              <a:ext cx="149" cy="149"/>
            </a:xfrm>
            <a:prstGeom prst="rect">
              <a:avLst/>
            </a:prstGeom>
            <a:solidFill>
              <a:srgbClr val="99CCFF"/>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0"/>
                </a:spcBef>
                <a:buClrTx/>
                <a:buSzTx/>
                <a:buNone/>
                <a:defRPr/>
              </a:pPr>
              <a:endParaRPr lang="x-none" altLang="x-none" sz="1350">
                <a:solidFill>
                  <a:srgbClr val="000000"/>
                </a:solidFill>
              </a:endParaRPr>
            </a:p>
          </p:txBody>
        </p:sp>
        <p:sp>
          <p:nvSpPr>
            <p:cNvPr id="15" name="Rectangle 15"/>
            <p:cNvSpPr>
              <a:spLocks noChangeArrowheads="1"/>
            </p:cNvSpPr>
            <p:nvPr/>
          </p:nvSpPr>
          <p:spPr bwMode="auto">
            <a:xfrm>
              <a:off x="1620" y="2431"/>
              <a:ext cx="149" cy="149"/>
            </a:xfrm>
            <a:prstGeom prst="rect">
              <a:avLst/>
            </a:prstGeom>
            <a:solidFill>
              <a:srgbClr val="99CCFF"/>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0"/>
                </a:spcBef>
                <a:buClrTx/>
                <a:buSzTx/>
                <a:buNone/>
                <a:defRPr/>
              </a:pPr>
              <a:endParaRPr lang="x-none" altLang="x-none" sz="1350">
                <a:solidFill>
                  <a:srgbClr val="000000"/>
                </a:solidFill>
              </a:endParaRPr>
            </a:p>
          </p:txBody>
        </p:sp>
        <p:sp>
          <p:nvSpPr>
            <p:cNvPr id="16" name="Line 16"/>
            <p:cNvSpPr>
              <a:spLocks noChangeShapeType="1"/>
            </p:cNvSpPr>
            <p:nvPr/>
          </p:nvSpPr>
          <p:spPr bwMode="auto">
            <a:xfrm>
              <a:off x="1691" y="2347"/>
              <a:ext cx="0" cy="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17" name="Line 17"/>
            <p:cNvSpPr>
              <a:spLocks noChangeShapeType="1"/>
            </p:cNvSpPr>
            <p:nvPr/>
          </p:nvSpPr>
          <p:spPr bwMode="auto">
            <a:xfrm>
              <a:off x="1691" y="2578"/>
              <a:ext cx="0" cy="11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18" name="Line 18"/>
            <p:cNvSpPr>
              <a:spLocks noChangeShapeType="1"/>
            </p:cNvSpPr>
            <p:nvPr/>
          </p:nvSpPr>
          <p:spPr bwMode="auto">
            <a:xfrm>
              <a:off x="2501" y="2354"/>
              <a:ext cx="0" cy="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19" name="Line 19"/>
            <p:cNvSpPr>
              <a:spLocks noChangeShapeType="1"/>
            </p:cNvSpPr>
            <p:nvPr/>
          </p:nvSpPr>
          <p:spPr bwMode="auto">
            <a:xfrm>
              <a:off x="2508" y="2585"/>
              <a:ext cx="0" cy="10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20" name="Line 20"/>
            <p:cNvSpPr>
              <a:spLocks noChangeShapeType="1"/>
            </p:cNvSpPr>
            <p:nvPr/>
          </p:nvSpPr>
          <p:spPr bwMode="auto">
            <a:xfrm>
              <a:off x="1838" y="2190"/>
              <a:ext cx="16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21" name="Line 21"/>
            <p:cNvSpPr>
              <a:spLocks noChangeShapeType="1"/>
            </p:cNvSpPr>
            <p:nvPr/>
          </p:nvSpPr>
          <p:spPr bwMode="auto">
            <a:xfrm>
              <a:off x="2159" y="2187"/>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22" name="Line 22"/>
            <p:cNvSpPr>
              <a:spLocks noChangeShapeType="1"/>
            </p:cNvSpPr>
            <p:nvPr/>
          </p:nvSpPr>
          <p:spPr bwMode="auto">
            <a:xfrm>
              <a:off x="1841" y="2850"/>
              <a:ext cx="1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23" name="Line 23"/>
            <p:cNvSpPr>
              <a:spLocks noChangeShapeType="1"/>
            </p:cNvSpPr>
            <p:nvPr/>
          </p:nvSpPr>
          <p:spPr bwMode="auto">
            <a:xfrm>
              <a:off x="2152" y="2846"/>
              <a:ext cx="21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24" name="Line 24"/>
            <p:cNvSpPr>
              <a:spLocks noChangeShapeType="1"/>
            </p:cNvSpPr>
            <p:nvPr/>
          </p:nvSpPr>
          <p:spPr bwMode="auto">
            <a:xfrm flipH="1">
              <a:off x="2676" y="2512"/>
              <a:ext cx="123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514350">
                <a:defRPr/>
              </a:pPr>
              <a:endParaRPr lang="en-US" sz="1013">
                <a:solidFill>
                  <a:srgbClr val="000000"/>
                </a:solidFill>
                <a:latin typeface="AUdimat"/>
              </a:endParaRPr>
            </a:p>
          </p:txBody>
        </p:sp>
        <p:sp>
          <p:nvSpPr>
            <p:cNvPr id="25" name="Rectangle 25"/>
            <p:cNvSpPr>
              <a:spLocks noChangeArrowheads="1"/>
            </p:cNvSpPr>
            <p:nvPr/>
          </p:nvSpPr>
          <p:spPr bwMode="auto">
            <a:xfrm>
              <a:off x="3157" y="2041"/>
              <a:ext cx="289" cy="303"/>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lgn="ctr" defTabSz="514350">
                <a:spcBef>
                  <a:spcPct val="0"/>
                </a:spcBef>
                <a:buClrTx/>
                <a:buSzTx/>
                <a:buNone/>
                <a:defRPr/>
              </a:pPr>
              <a:r>
                <a:rPr lang="en-US" altLang="x-none" sz="900">
                  <a:solidFill>
                    <a:srgbClr val="000000"/>
                  </a:solidFill>
                </a:rPr>
                <a:t>CLB</a:t>
              </a:r>
            </a:p>
          </p:txBody>
        </p:sp>
        <p:sp>
          <p:nvSpPr>
            <p:cNvPr id="26" name="Rectangle 26"/>
            <p:cNvSpPr>
              <a:spLocks noChangeArrowheads="1"/>
            </p:cNvSpPr>
            <p:nvPr/>
          </p:nvSpPr>
          <p:spPr bwMode="auto">
            <a:xfrm>
              <a:off x="3162" y="2686"/>
              <a:ext cx="289" cy="302"/>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lgn="ctr" defTabSz="514350">
                <a:spcBef>
                  <a:spcPct val="0"/>
                </a:spcBef>
                <a:buClrTx/>
                <a:buSzTx/>
                <a:buNone/>
                <a:defRPr/>
              </a:pPr>
              <a:r>
                <a:rPr lang="en-US" altLang="x-none" sz="900">
                  <a:solidFill>
                    <a:srgbClr val="000000"/>
                  </a:solidFill>
                </a:rPr>
                <a:t>CLB</a:t>
              </a:r>
            </a:p>
          </p:txBody>
        </p:sp>
        <p:sp>
          <p:nvSpPr>
            <p:cNvPr id="27" name="Line 27"/>
            <p:cNvSpPr>
              <a:spLocks noChangeShapeType="1"/>
            </p:cNvSpPr>
            <p:nvPr/>
          </p:nvSpPr>
          <p:spPr bwMode="auto">
            <a:xfrm>
              <a:off x="2892" y="1927"/>
              <a:ext cx="0" cy="184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514350">
                <a:defRPr/>
              </a:pPr>
              <a:endParaRPr lang="en-US" sz="1013">
                <a:solidFill>
                  <a:srgbClr val="000000"/>
                </a:solidFill>
                <a:latin typeface="AUdimat"/>
              </a:endParaRPr>
            </a:p>
          </p:txBody>
        </p:sp>
        <p:sp>
          <p:nvSpPr>
            <p:cNvPr id="28" name="Rectangle 28"/>
            <p:cNvSpPr>
              <a:spLocks noChangeArrowheads="1"/>
            </p:cNvSpPr>
            <p:nvPr/>
          </p:nvSpPr>
          <p:spPr bwMode="auto">
            <a:xfrm>
              <a:off x="2782" y="2394"/>
              <a:ext cx="229" cy="229"/>
            </a:xfrm>
            <a:prstGeom prst="rect">
              <a:avLst/>
            </a:prstGeom>
            <a:solidFill>
              <a:srgbClr val="FFFF99"/>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0"/>
                </a:spcBef>
                <a:buClrTx/>
                <a:buSzTx/>
                <a:buNone/>
                <a:defRPr/>
              </a:pPr>
              <a:endParaRPr lang="x-none" altLang="x-none" sz="1350">
                <a:solidFill>
                  <a:srgbClr val="000000"/>
                </a:solidFill>
              </a:endParaRPr>
            </a:p>
          </p:txBody>
        </p:sp>
        <p:sp>
          <p:nvSpPr>
            <p:cNvPr id="29" name="Rectangle 29"/>
            <p:cNvSpPr>
              <a:spLocks noChangeArrowheads="1"/>
            </p:cNvSpPr>
            <p:nvPr/>
          </p:nvSpPr>
          <p:spPr bwMode="auto">
            <a:xfrm>
              <a:off x="2811" y="2108"/>
              <a:ext cx="149" cy="149"/>
            </a:xfrm>
            <a:prstGeom prst="rect">
              <a:avLst/>
            </a:prstGeom>
            <a:solidFill>
              <a:srgbClr val="99CCFF"/>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0"/>
                </a:spcBef>
                <a:buClrTx/>
                <a:buSzTx/>
                <a:buNone/>
                <a:defRPr/>
              </a:pPr>
              <a:endParaRPr lang="x-none" altLang="x-none" sz="1350">
                <a:solidFill>
                  <a:srgbClr val="000000"/>
                </a:solidFill>
              </a:endParaRPr>
            </a:p>
          </p:txBody>
        </p:sp>
        <p:sp>
          <p:nvSpPr>
            <p:cNvPr id="30" name="Rectangle 30"/>
            <p:cNvSpPr>
              <a:spLocks noChangeArrowheads="1"/>
            </p:cNvSpPr>
            <p:nvPr/>
          </p:nvSpPr>
          <p:spPr bwMode="auto">
            <a:xfrm>
              <a:off x="2806" y="2769"/>
              <a:ext cx="149" cy="149"/>
            </a:xfrm>
            <a:prstGeom prst="rect">
              <a:avLst/>
            </a:prstGeom>
            <a:solidFill>
              <a:srgbClr val="99CCFF"/>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0"/>
                </a:spcBef>
                <a:buClrTx/>
                <a:buSzTx/>
                <a:buNone/>
                <a:defRPr/>
              </a:pPr>
              <a:endParaRPr lang="x-none" altLang="x-none" sz="1350">
                <a:solidFill>
                  <a:srgbClr val="000000"/>
                </a:solidFill>
              </a:endParaRPr>
            </a:p>
          </p:txBody>
        </p:sp>
        <p:sp>
          <p:nvSpPr>
            <p:cNvPr id="31" name="Rectangle 31"/>
            <p:cNvSpPr>
              <a:spLocks noChangeArrowheads="1"/>
            </p:cNvSpPr>
            <p:nvPr/>
          </p:nvSpPr>
          <p:spPr bwMode="auto">
            <a:xfrm>
              <a:off x="3230" y="2430"/>
              <a:ext cx="149" cy="149"/>
            </a:xfrm>
            <a:prstGeom prst="rect">
              <a:avLst/>
            </a:prstGeom>
            <a:solidFill>
              <a:srgbClr val="99CCFF"/>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0"/>
                </a:spcBef>
                <a:buClrTx/>
                <a:buSzTx/>
                <a:buNone/>
                <a:defRPr/>
              </a:pPr>
              <a:endParaRPr lang="x-none" altLang="x-none" sz="1350">
                <a:solidFill>
                  <a:srgbClr val="000000"/>
                </a:solidFill>
              </a:endParaRPr>
            </a:p>
          </p:txBody>
        </p:sp>
        <p:sp>
          <p:nvSpPr>
            <p:cNvPr id="32" name="Line 32"/>
            <p:cNvSpPr>
              <a:spLocks noChangeShapeType="1"/>
            </p:cNvSpPr>
            <p:nvPr/>
          </p:nvSpPr>
          <p:spPr bwMode="auto">
            <a:xfrm>
              <a:off x="3305" y="2348"/>
              <a:ext cx="0" cy="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33" name="Line 33"/>
            <p:cNvSpPr>
              <a:spLocks noChangeShapeType="1"/>
            </p:cNvSpPr>
            <p:nvPr/>
          </p:nvSpPr>
          <p:spPr bwMode="auto">
            <a:xfrm>
              <a:off x="3312" y="2579"/>
              <a:ext cx="0" cy="10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34" name="Line 34"/>
            <p:cNvSpPr>
              <a:spLocks noChangeShapeType="1"/>
            </p:cNvSpPr>
            <p:nvPr/>
          </p:nvSpPr>
          <p:spPr bwMode="auto">
            <a:xfrm>
              <a:off x="2642" y="2184"/>
              <a:ext cx="16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35" name="Line 35"/>
            <p:cNvSpPr>
              <a:spLocks noChangeShapeType="1"/>
            </p:cNvSpPr>
            <p:nvPr/>
          </p:nvSpPr>
          <p:spPr bwMode="auto">
            <a:xfrm>
              <a:off x="2963" y="2181"/>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36" name="Line 36"/>
            <p:cNvSpPr>
              <a:spLocks noChangeShapeType="1"/>
            </p:cNvSpPr>
            <p:nvPr/>
          </p:nvSpPr>
          <p:spPr bwMode="auto">
            <a:xfrm>
              <a:off x="2645" y="2844"/>
              <a:ext cx="1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37" name="Line 37"/>
            <p:cNvSpPr>
              <a:spLocks noChangeShapeType="1"/>
            </p:cNvSpPr>
            <p:nvPr/>
          </p:nvSpPr>
          <p:spPr bwMode="auto">
            <a:xfrm>
              <a:off x="2956" y="2840"/>
              <a:ext cx="21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38" name="Line 38"/>
            <p:cNvSpPr>
              <a:spLocks noChangeShapeType="1"/>
            </p:cNvSpPr>
            <p:nvPr/>
          </p:nvSpPr>
          <p:spPr bwMode="auto">
            <a:xfrm flipH="1">
              <a:off x="3486" y="2512"/>
              <a:ext cx="91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514350">
                <a:defRPr/>
              </a:pPr>
              <a:endParaRPr lang="en-US" sz="1013">
                <a:solidFill>
                  <a:srgbClr val="000000"/>
                </a:solidFill>
                <a:latin typeface="AUdimat"/>
              </a:endParaRPr>
            </a:p>
          </p:txBody>
        </p:sp>
        <p:sp>
          <p:nvSpPr>
            <p:cNvPr id="39" name="Rectangle 39"/>
            <p:cNvSpPr>
              <a:spLocks noChangeArrowheads="1"/>
            </p:cNvSpPr>
            <p:nvPr/>
          </p:nvSpPr>
          <p:spPr bwMode="auto">
            <a:xfrm>
              <a:off x="3967" y="2041"/>
              <a:ext cx="289" cy="303"/>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lgn="ctr" defTabSz="514350">
                <a:spcBef>
                  <a:spcPct val="0"/>
                </a:spcBef>
                <a:buClrTx/>
                <a:buSzTx/>
                <a:buNone/>
                <a:defRPr/>
              </a:pPr>
              <a:r>
                <a:rPr lang="en-US" altLang="x-none" sz="900">
                  <a:solidFill>
                    <a:srgbClr val="000000"/>
                  </a:solidFill>
                </a:rPr>
                <a:t>CLB</a:t>
              </a:r>
            </a:p>
          </p:txBody>
        </p:sp>
        <p:sp>
          <p:nvSpPr>
            <p:cNvPr id="40" name="Rectangle 40"/>
            <p:cNvSpPr>
              <a:spLocks noChangeArrowheads="1"/>
            </p:cNvSpPr>
            <p:nvPr/>
          </p:nvSpPr>
          <p:spPr bwMode="auto">
            <a:xfrm>
              <a:off x="3972" y="2686"/>
              <a:ext cx="289" cy="302"/>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lgn="ctr" defTabSz="514350">
                <a:spcBef>
                  <a:spcPct val="0"/>
                </a:spcBef>
                <a:buClrTx/>
                <a:buSzTx/>
                <a:buNone/>
                <a:defRPr/>
              </a:pPr>
              <a:r>
                <a:rPr lang="en-US" altLang="x-none" sz="900">
                  <a:solidFill>
                    <a:srgbClr val="000000"/>
                  </a:solidFill>
                </a:rPr>
                <a:t>CLB</a:t>
              </a:r>
            </a:p>
          </p:txBody>
        </p:sp>
        <p:sp>
          <p:nvSpPr>
            <p:cNvPr id="41" name="Line 41"/>
            <p:cNvSpPr>
              <a:spLocks noChangeShapeType="1"/>
            </p:cNvSpPr>
            <p:nvPr/>
          </p:nvSpPr>
          <p:spPr bwMode="auto">
            <a:xfrm>
              <a:off x="3702" y="1957"/>
              <a:ext cx="0" cy="181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514350">
                <a:defRPr/>
              </a:pPr>
              <a:endParaRPr lang="en-US" sz="1013">
                <a:solidFill>
                  <a:srgbClr val="000000"/>
                </a:solidFill>
                <a:latin typeface="AUdimat"/>
              </a:endParaRPr>
            </a:p>
          </p:txBody>
        </p:sp>
        <p:sp>
          <p:nvSpPr>
            <p:cNvPr id="42" name="Rectangle 42"/>
            <p:cNvSpPr>
              <a:spLocks noChangeArrowheads="1"/>
            </p:cNvSpPr>
            <p:nvPr/>
          </p:nvSpPr>
          <p:spPr bwMode="auto">
            <a:xfrm>
              <a:off x="3592" y="2394"/>
              <a:ext cx="229" cy="229"/>
            </a:xfrm>
            <a:prstGeom prst="rect">
              <a:avLst/>
            </a:prstGeom>
            <a:solidFill>
              <a:srgbClr val="FFFF99"/>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0"/>
                </a:spcBef>
                <a:buClrTx/>
                <a:buSzTx/>
                <a:buNone/>
                <a:defRPr/>
              </a:pPr>
              <a:endParaRPr lang="x-none" altLang="x-none" sz="1350">
                <a:solidFill>
                  <a:srgbClr val="000000"/>
                </a:solidFill>
              </a:endParaRPr>
            </a:p>
          </p:txBody>
        </p:sp>
        <p:sp>
          <p:nvSpPr>
            <p:cNvPr id="43" name="Rectangle 43"/>
            <p:cNvSpPr>
              <a:spLocks noChangeArrowheads="1"/>
            </p:cNvSpPr>
            <p:nvPr/>
          </p:nvSpPr>
          <p:spPr bwMode="auto">
            <a:xfrm>
              <a:off x="3621" y="2108"/>
              <a:ext cx="149" cy="149"/>
            </a:xfrm>
            <a:prstGeom prst="rect">
              <a:avLst/>
            </a:prstGeom>
            <a:solidFill>
              <a:srgbClr val="99CCFF"/>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0"/>
                </a:spcBef>
                <a:buClrTx/>
                <a:buSzTx/>
                <a:buNone/>
                <a:defRPr/>
              </a:pPr>
              <a:endParaRPr lang="x-none" altLang="x-none" sz="1350">
                <a:solidFill>
                  <a:srgbClr val="000000"/>
                </a:solidFill>
              </a:endParaRPr>
            </a:p>
          </p:txBody>
        </p:sp>
        <p:sp>
          <p:nvSpPr>
            <p:cNvPr id="44" name="Rectangle 44"/>
            <p:cNvSpPr>
              <a:spLocks noChangeArrowheads="1"/>
            </p:cNvSpPr>
            <p:nvPr/>
          </p:nvSpPr>
          <p:spPr bwMode="auto">
            <a:xfrm>
              <a:off x="3616" y="2769"/>
              <a:ext cx="149" cy="149"/>
            </a:xfrm>
            <a:prstGeom prst="rect">
              <a:avLst/>
            </a:prstGeom>
            <a:solidFill>
              <a:srgbClr val="99CCFF"/>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0"/>
                </a:spcBef>
                <a:buClrTx/>
                <a:buSzTx/>
                <a:buNone/>
                <a:defRPr/>
              </a:pPr>
              <a:endParaRPr lang="x-none" altLang="x-none" sz="1350">
                <a:solidFill>
                  <a:srgbClr val="000000"/>
                </a:solidFill>
              </a:endParaRPr>
            </a:p>
          </p:txBody>
        </p:sp>
        <p:sp>
          <p:nvSpPr>
            <p:cNvPr id="45" name="Rectangle 45"/>
            <p:cNvSpPr>
              <a:spLocks noChangeArrowheads="1"/>
            </p:cNvSpPr>
            <p:nvPr/>
          </p:nvSpPr>
          <p:spPr bwMode="auto">
            <a:xfrm>
              <a:off x="4040" y="2430"/>
              <a:ext cx="149" cy="149"/>
            </a:xfrm>
            <a:prstGeom prst="rect">
              <a:avLst/>
            </a:prstGeom>
            <a:solidFill>
              <a:srgbClr val="99CCFF"/>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0"/>
                </a:spcBef>
                <a:buClrTx/>
                <a:buSzTx/>
                <a:buNone/>
                <a:defRPr/>
              </a:pPr>
              <a:endParaRPr lang="x-none" altLang="x-none" sz="1350">
                <a:solidFill>
                  <a:srgbClr val="000000"/>
                </a:solidFill>
              </a:endParaRPr>
            </a:p>
          </p:txBody>
        </p:sp>
        <p:sp>
          <p:nvSpPr>
            <p:cNvPr id="46" name="Line 46"/>
            <p:cNvSpPr>
              <a:spLocks noChangeShapeType="1"/>
            </p:cNvSpPr>
            <p:nvPr/>
          </p:nvSpPr>
          <p:spPr bwMode="auto">
            <a:xfrm>
              <a:off x="4115" y="2348"/>
              <a:ext cx="0" cy="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47" name="Line 47"/>
            <p:cNvSpPr>
              <a:spLocks noChangeShapeType="1"/>
            </p:cNvSpPr>
            <p:nvPr/>
          </p:nvSpPr>
          <p:spPr bwMode="auto">
            <a:xfrm>
              <a:off x="4122" y="2579"/>
              <a:ext cx="0" cy="10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48" name="Line 48"/>
            <p:cNvSpPr>
              <a:spLocks noChangeShapeType="1"/>
            </p:cNvSpPr>
            <p:nvPr/>
          </p:nvSpPr>
          <p:spPr bwMode="auto">
            <a:xfrm>
              <a:off x="3452" y="2184"/>
              <a:ext cx="16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49" name="Line 49"/>
            <p:cNvSpPr>
              <a:spLocks noChangeShapeType="1"/>
            </p:cNvSpPr>
            <p:nvPr/>
          </p:nvSpPr>
          <p:spPr bwMode="auto">
            <a:xfrm>
              <a:off x="3773" y="2181"/>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50" name="Line 50"/>
            <p:cNvSpPr>
              <a:spLocks noChangeShapeType="1"/>
            </p:cNvSpPr>
            <p:nvPr/>
          </p:nvSpPr>
          <p:spPr bwMode="auto">
            <a:xfrm>
              <a:off x="3455" y="2844"/>
              <a:ext cx="1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51" name="Line 51"/>
            <p:cNvSpPr>
              <a:spLocks noChangeShapeType="1"/>
            </p:cNvSpPr>
            <p:nvPr/>
          </p:nvSpPr>
          <p:spPr bwMode="auto">
            <a:xfrm>
              <a:off x="3766" y="2840"/>
              <a:ext cx="21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52" name="Rectangle 52"/>
            <p:cNvSpPr>
              <a:spLocks noChangeArrowheads="1"/>
            </p:cNvSpPr>
            <p:nvPr/>
          </p:nvSpPr>
          <p:spPr bwMode="auto">
            <a:xfrm>
              <a:off x="1545" y="3340"/>
              <a:ext cx="289" cy="302"/>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lgn="ctr" defTabSz="514350">
                <a:spcBef>
                  <a:spcPct val="0"/>
                </a:spcBef>
                <a:buClrTx/>
                <a:buSzTx/>
                <a:buNone/>
                <a:defRPr/>
              </a:pPr>
              <a:r>
                <a:rPr lang="en-US" altLang="x-none" sz="900">
                  <a:solidFill>
                    <a:srgbClr val="000000"/>
                  </a:solidFill>
                </a:rPr>
                <a:t>CLB</a:t>
              </a:r>
            </a:p>
          </p:txBody>
        </p:sp>
        <p:sp>
          <p:nvSpPr>
            <p:cNvPr id="53" name="Rectangle 53"/>
            <p:cNvSpPr>
              <a:spLocks noChangeArrowheads="1"/>
            </p:cNvSpPr>
            <p:nvPr/>
          </p:nvSpPr>
          <p:spPr bwMode="auto">
            <a:xfrm>
              <a:off x="2352" y="3340"/>
              <a:ext cx="289" cy="302"/>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lgn="ctr" defTabSz="514350">
                <a:spcBef>
                  <a:spcPct val="0"/>
                </a:spcBef>
                <a:buClrTx/>
                <a:buSzTx/>
                <a:buNone/>
                <a:defRPr/>
              </a:pPr>
              <a:r>
                <a:rPr lang="en-US" altLang="x-none" sz="900">
                  <a:solidFill>
                    <a:srgbClr val="000000"/>
                  </a:solidFill>
                </a:rPr>
                <a:t>CLB</a:t>
              </a:r>
            </a:p>
          </p:txBody>
        </p:sp>
        <p:sp>
          <p:nvSpPr>
            <p:cNvPr id="54" name="Line 54"/>
            <p:cNvSpPr>
              <a:spLocks noChangeShapeType="1"/>
            </p:cNvSpPr>
            <p:nvPr/>
          </p:nvSpPr>
          <p:spPr bwMode="auto">
            <a:xfrm>
              <a:off x="1450" y="3160"/>
              <a:ext cx="127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514350">
                <a:defRPr/>
              </a:pPr>
              <a:endParaRPr lang="en-US" sz="1013">
                <a:solidFill>
                  <a:srgbClr val="000000"/>
                </a:solidFill>
                <a:latin typeface="AUdimat"/>
              </a:endParaRPr>
            </a:p>
          </p:txBody>
        </p:sp>
        <p:sp>
          <p:nvSpPr>
            <p:cNvPr id="55" name="Rectangle 55"/>
            <p:cNvSpPr>
              <a:spLocks noChangeArrowheads="1"/>
            </p:cNvSpPr>
            <p:nvPr/>
          </p:nvSpPr>
          <p:spPr bwMode="auto">
            <a:xfrm>
              <a:off x="1972" y="3048"/>
              <a:ext cx="229" cy="229"/>
            </a:xfrm>
            <a:prstGeom prst="rect">
              <a:avLst/>
            </a:prstGeom>
            <a:solidFill>
              <a:srgbClr val="FFFF99"/>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0"/>
                </a:spcBef>
                <a:buClrTx/>
                <a:buSzTx/>
                <a:buNone/>
                <a:defRPr/>
              </a:pPr>
              <a:endParaRPr lang="x-none" altLang="x-none" sz="1350">
                <a:solidFill>
                  <a:srgbClr val="000000"/>
                </a:solidFill>
              </a:endParaRPr>
            </a:p>
          </p:txBody>
        </p:sp>
        <p:sp>
          <p:nvSpPr>
            <p:cNvPr id="56" name="Rectangle 56"/>
            <p:cNvSpPr>
              <a:spLocks noChangeArrowheads="1"/>
            </p:cNvSpPr>
            <p:nvPr/>
          </p:nvSpPr>
          <p:spPr bwMode="auto">
            <a:xfrm>
              <a:off x="1996" y="3423"/>
              <a:ext cx="149" cy="149"/>
            </a:xfrm>
            <a:prstGeom prst="rect">
              <a:avLst/>
            </a:prstGeom>
            <a:solidFill>
              <a:srgbClr val="99CCFF"/>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0"/>
                </a:spcBef>
                <a:buClrTx/>
                <a:buSzTx/>
                <a:buNone/>
                <a:defRPr/>
              </a:pPr>
              <a:endParaRPr lang="x-none" altLang="x-none" sz="1350">
                <a:solidFill>
                  <a:srgbClr val="000000"/>
                </a:solidFill>
              </a:endParaRPr>
            </a:p>
          </p:txBody>
        </p:sp>
        <p:sp>
          <p:nvSpPr>
            <p:cNvPr id="57" name="Rectangle 57"/>
            <p:cNvSpPr>
              <a:spLocks noChangeArrowheads="1"/>
            </p:cNvSpPr>
            <p:nvPr/>
          </p:nvSpPr>
          <p:spPr bwMode="auto">
            <a:xfrm>
              <a:off x="2420" y="3084"/>
              <a:ext cx="149" cy="149"/>
            </a:xfrm>
            <a:prstGeom prst="rect">
              <a:avLst/>
            </a:prstGeom>
            <a:solidFill>
              <a:srgbClr val="99CCFF"/>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0"/>
                </a:spcBef>
                <a:buClrTx/>
                <a:buSzTx/>
                <a:buNone/>
                <a:defRPr/>
              </a:pPr>
              <a:endParaRPr lang="x-none" altLang="x-none" sz="1350">
                <a:solidFill>
                  <a:srgbClr val="000000"/>
                </a:solidFill>
              </a:endParaRPr>
            </a:p>
          </p:txBody>
        </p:sp>
        <p:sp>
          <p:nvSpPr>
            <p:cNvPr id="58" name="Rectangle 58"/>
            <p:cNvSpPr>
              <a:spLocks noChangeArrowheads="1"/>
            </p:cNvSpPr>
            <p:nvPr/>
          </p:nvSpPr>
          <p:spPr bwMode="auto">
            <a:xfrm>
              <a:off x="1614" y="3079"/>
              <a:ext cx="149" cy="149"/>
            </a:xfrm>
            <a:prstGeom prst="rect">
              <a:avLst/>
            </a:prstGeom>
            <a:solidFill>
              <a:srgbClr val="99CCFF"/>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0"/>
                </a:spcBef>
                <a:buClrTx/>
                <a:buSzTx/>
                <a:buNone/>
                <a:defRPr/>
              </a:pPr>
              <a:endParaRPr lang="x-none" altLang="x-none" sz="1350">
                <a:solidFill>
                  <a:srgbClr val="000000"/>
                </a:solidFill>
              </a:endParaRPr>
            </a:p>
          </p:txBody>
        </p:sp>
        <p:sp>
          <p:nvSpPr>
            <p:cNvPr id="59" name="Line 59"/>
            <p:cNvSpPr>
              <a:spLocks noChangeShapeType="1"/>
            </p:cNvSpPr>
            <p:nvPr/>
          </p:nvSpPr>
          <p:spPr bwMode="auto">
            <a:xfrm>
              <a:off x="1685" y="2995"/>
              <a:ext cx="0" cy="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60" name="Line 60"/>
            <p:cNvSpPr>
              <a:spLocks noChangeShapeType="1"/>
            </p:cNvSpPr>
            <p:nvPr/>
          </p:nvSpPr>
          <p:spPr bwMode="auto">
            <a:xfrm>
              <a:off x="1685" y="3226"/>
              <a:ext cx="0" cy="11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61" name="Line 61"/>
            <p:cNvSpPr>
              <a:spLocks noChangeShapeType="1"/>
            </p:cNvSpPr>
            <p:nvPr/>
          </p:nvSpPr>
          <p:spPr bwMode="auto">
            <a:xfrm>
              <a:off x="2495" y="3002"/>
              <a:ext cx="0" cy="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62" name="Line 62"/>
            <p:cNvSpPr>
              <a:spLocks noChangeShapeType="1"/>
            </p:cNvSpPr>
            <p:nvPr/>
          </p:nvSpPr>
          <p:spPr bwMode="auto">
            <a:xfrm>
              <a:off x="2502" y="3233"/>
              <a:ext cx="0" cy="10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63" name="Line 63"/>
            <p:cNvSpPr>
              <a:spLocks noChangeShapeType="1"/>
            </p:cNvSpPr>
            <p:nvPr/>
          </p:nvSpPr>
          <p:spPr bwMode="auto">
            <a:xfrm>
              <a:off x="1835" y="3498"/>
              <a:ext cx="1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64" name="Line 64"/>
            <p:cNvSpPr>
              <a:spLocks noChangeShapeType="1"/>
            </p:cNvSpPr>
            <p:nvPr/>
          </p:nvSpPr>
          <p:spPr bwMode="auto">
            <a:xfrm>
              <a:off x="2146" y="3494"/>
              <a:ext cx="21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65" name="Line 65"/>
            <p:cNvSpPr>
              <a:spLocks noChangeShapeType="1"/>
            </p:cNvSpPr>
            <p:nvPr/>
          </p:nvSpPr>
          <p:spPr bwMode="auto">
            <a:xfrm flipH="1">
              <a:off x="2670" y="3160"/>
              <a:ext cx="123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514350">
                <a:defRPr/>
              </a:pPr>
              <a:endParaRPr lang="en-US" sz="1013">
                <a:solidFill>
                  <a:srgbClr val="000000"/>
                </a:solidFill>
                <a:latin typeface="AUdimat"/>
              </a:endParaRPr>
            </a:p>
          </p:txBody>
        </p:sp>
        <p:sp>
          <p:nvSpPr>
            <p:cNvPr id="66" name="Rectangle 66"/>
            <p:cNvSpPr>
              <a:spLocks noChangeArrowheads="1"/>
            </p:cNvSpPr>
            <p:nvPr/>
          </p:nvSpPr>
          <p:spPr bwMode="auto">
            <a:xfrm>
              <a:off x="3156" y="3334"/>
              <a:ext cx="289" cy="302"/>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lgn="ctr" defTabSz="514350">
                <a:spcBef>
                  <a:spcPct val="0"/>
                </a:spcBef>
                <a:buClrTx/>
                <a:buSzTx/>
                <a:buNone/>
                <a:defRPr/>
              </a:pPr>
              <a:r>
                <a:rPr lang="en-US" altLang="x-none" sz="900">
                  <a:solidFill>
                    <a:srgbClr val="000000"/>
                  </a:solidFill>
                </a:rPr>
                <a:t>CLB</a:t>
              </a:r>
            </a:p>
          </p:txBody>
        </p:sp>
        <p:sp>
          <p:nvSpPr>
            <p:cNvPr id="67" name="Rectangle 67"/>
            <p:cNvSpPr>
              <a:spLocks noChangeArrowheads="1"/>
            </p:cNvSpPr>
            <p:nvPr/>
          </p:nvSpPr>
          <p:spPr bwMode="auto">
            <a:xfrm>
              <a:off x="2776" y="3042"/>
              <a:ext cx="229" cy="229"/>
            </a:xfrm>
            <a:prstGeom prst="rect">
              <a:avLst/>
            </a:prstGeom>
            <a:solidFill>
              <a:srgbClr val="FFFF99"/>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0"/>
                </a:spcBef>
                <a:buClrTx/>
                <a:buSzTx/>
                <a:buNone/>
                <a:defRPr/>
              </a:pPr>
              <a:endParaRPr lang="x-none" altLang="x-none" sz="1350">
                <a:solidFill>
                  <a:srgbClr val="000000"/>
                </a:solidFill>
              </a:endParaRPr>
            </a:p>
          </p:txBody>
        </p:sp>
        <p:sp>
          <p:nvSpPr>
            <p:cNvPr id="68" name="Rectangle 68"/>
            <p:cNvSpPr>
              <a:spLocks noChangeArrowheads="1"/>
            </p:cNvSpPr>
            <p:nvPr/>
          </p:nvSpPr>
          <p:spPr bwMode="auto">
            <a:xfrm>
              <a:off x="2800" y="3417"/>
              <a:ext cx="149" cy="149"/>
            </a:xfrm>
            <a:prstGeom prst="rect">
              <a:avLst/>
            </a:prstGeom>
            <a:solidFill>
              <a:srgbClr val="99CCFF"/>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0"/>
                </a:spcBef>
                <a:buClrTx/>
                <a:buSzTx/>
                <a:buNone/>
                <a:defRPr/>
              </a:pPr>
              <a:endParaRPr lang="x-none" altLang="x-none" sz="1350">
                <a:solidFill>
                  <a:srgbClr val="000000"/>
                </a:solidFill>
              </a:endParaRPr>
            </a:p>
          </p:txBody>
        </p:sp>
        <p:sp>
          <p:nvSpPr>
            <p:cNvPr id="69" name="Rectangle 69"/>
            <p:cNvSpPr>
              <a:spLocks noChangeArrowheads="1"/>
            </p:cNvSpPr>
            <p:nvPr/>
          </p:nvSpPr>
          <p:spPr bwMode="auto">
            <a:xfrm>
              <a:off x="3224" y="3078"/>
              <a:ext cx="149" cy="149"/>
            </a:xfrm>
            <a:prstGeom prst="rect">
              <a:avLst/>
            </a:prstGeom>
            <a:solidFill>
              <a:srgbClr val="99CCFF"/>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0"/>
                </a:spcBef>
                <a:buClrTx/>
                <a:buSzTx/>
                <a:buNone/>
                <a:defRPr/>
              </a:pPr>
              <a:endParaRPr lang="x-none" altLang="x-none" sz="1350">
                <a:solidFill>
                  <a:srgbClr val="000000"/>
                </a:solidFill>
              </a:endParaRPr>
            </a:p>
          </p:txBody>
        </p:sp>
        <p:sp>
          <p:nvSpPr>
            <p:cNvPr id="70" name="Line 70"/>
            <p:cNvSpPr>
              <a:spLocks noChangeShapeType="1"/>
            </p:cNvSpPr>
            <p:nvPr/>
          </p:nvSpPr>
          <p:spPr bwMode="auto">
            <a:xfrm>
              <a:off x="3299" y="2996"/>
              <a:ext cx="0" cy="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71" name="Line 71"/>
            <p:cNvSpPr>
              <a:spLocks noChangeShapeType="1"/>
            </p:cNvSpPr>
            <p:nvPr/>
          </p:nvSpPr>
          <p:spPr bwMode="auto">
            <a:xfrm>
              <a:off x="3306" y="3227"/>
              <a:ext cx="0" cy="10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72" name="Line 72"/>
            <p:cNvSpPr>
              <a:spLocks noChangeShapeType="1"/>
            </p:cNvSpPr>
            <p:nvPr/>
          </p:nvSpPr>
          <p:spPr bwMode="auto">
            <a:xfrm>
              <a:off x="2639" y="3492"/>
              <a:ext cx="1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73" name="Line 73"/>
            <p:cNvSpPr>
              <a:spLocks noChangeShapeType="1"/>
            </p:cNvSpPr>
            <p:nvPr/>
          </p:nvSpPr>
          <p:spPr bwMode="auto">
            <a:xfrm>
              <a:off x="2950" y="3488"/>
              <a:ext cx="21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74" name="Line 74"/>
            <p:cNvSpPr>
              <a:spLocks noChangeShapeType="1"/>
            </p:cNvSpPr>
            <p:nvPr/>
          </p:nvSpPr>
          <p:spPr bwMode="auto">
            <a:xfrm flipH="1">
              <a:off x="3480" y="3160"/>
              <a:ext cx="94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514350">
                <a:defRPr/>
              </a:pPr>
              <a:endParaRPr lang="en-US" sz="1013">
                <a:solidFill>
                  <a:srgbClr val="000000"/>
                </a:solidFill>
                <a:latin typeface="AUdimat"/>
              </a:endParaRPr>
            </a:p>
          </p:txBody>
        </p:sp>
        <p:sp>
          <p:nvSpPr>
            <p:cNvPr id="75" name="Rectangle 75"/>
            <p:cNvSpPr>
              <a:spLocks noChangeArrowheads="1"/>
            </p:cNvSpPr>
            <p:nvPr/>
          </p:nvSpPr>
          <p:spPr bwMode="auto">
            <a:xfrm>
              <a:off x="3966" y="3334"/>
              <a:ext cx="289" cy="302"/>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lgn="ctr" defTabSz="514350">
                <a:spcBef>
                  <a:spcPct val="0"/>
                </a:spcBef>
                <a:buClrTx/>
                <a:buSzTx/>
                <a:buNone/>
                <a:defRPr/>
              </a:pPr>
              <a:r>
                <a:rPr lang="en-US" altLang="x-none" sz="900">
                  <a:solidFill>
                    <a:srgbClr val="000000"/>
                  </a:solidFill>
                </a:rPr>
                <a:t>CLB</a:t>
              </a:r>
            </a:p>
          </p:txBody>
        </p:sp>
        <p:sp>
          <p:nvSpPr>
            <p:cNvPr id="76" name="Rectangle 76"/>
            <p:cNvSpPr>
              <a:spLocks noChangeArrowheads="1"/>
            </p:cNvSpPr>
            <p:nvPr/>
          </p:nvSpPr>
          <p:spPr bwMode="auto">
            <a:xfrm>
              <a:off x="3586" y="3042"/>
              <a:ext cx="229" cy="229"/>
            </a:xfrm>
            <a:prstGeom prst="rect">
              <a:avLst/>
            </a:prstGeom>
            <a:solidFill>
              <a:srgbClr val="FFFF99"/>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0"/>
                </a:spcBef>
                <a:buClrTx/>
                <a:buSzTx/>
                <a:buNone/>
                <a:defRPr/>
              </a:pPr>
              <a:endParaRPr lang="x-none" altLang="x-none" sz="1350">
                <a:solidFill>
                  <a:srgbClr val="000000"/>
                </a:solidFill>
              </a:endParaRPr>
            </a:p>
          </p:txBody>
        </p:sp>
        <p:sp>
          <p:nvSpPr>
            <p:cNvPr id="77" name="Rectangle 77"/>
            <p:cNvSpPr>
              <a:spLocks noChangeArrowheads="1"/>
            </p:cNvSpPr>
            <p:nvPr/>
          </p:nvSpPr>
          <p:spPr bwMode="auto">
            <a:xfrm>
              <a:off x="3610" y="3417"/>
              <a:ext cx="149" cy="149"/>
            </a:xfrm>
            <a:prstGeom prst="rect">
              <a:avLst/>
            </a:prstGeom>
            <a:solidFill>
              <a:srgbClr val="99CCFF"/>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0"/>
                </a:spcBef>
                <a:buClrTx/>
                <a:buSzTx/>
                <a:buNone/>
                <a:defRPr/>
              </a:pPr>
              <a:endParaRPr lang="x-none" altLang="x-none" sz="1350">
                <a:solidFill>
                  <a:srgbClr val="000000"/>
                </a:solidFill>
              </a:endParaRPr>
            </a:p>
          </p:txBody>
        </p:sp>
        <p:sp>
          <p:nvSpPr>
            <p:cNvPr id="78" name="Rectangle 78"/>
            <p:cNvSpPr>
              <a:spLocks noChangeArrowheads="1"/>
            </p:cNvSpPr>
            <p:nvPr/>
          </p:nvSpPr>
          <p:spPr bwMode="auto">
            <a:xfrm>
              <a:off x="4034" y="3078"/>
              <a:ext cx="149" cy="149"/>
            </a:xfrm>
            <a:prstGeom prst="rect">
              <a:avLst/>
            </a:prstGeom>
            <a:solidFill>
              <a:srgbClr val="99CCFF"/>
            </a:solidFill>
            <a:ln w="9525">
              <a:solidFill>
                <a:schemeClr val="tx1"/>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0"/>
                </a:spcBef>
                <a:buClrTx/>
                <a:buSzTx/>
                <a:buNone/>
                <a:defRPr/>
              </a:pPr>
              <a:endParaRPr lang="x-none" altLang="x-none" sz="1350">
                <a:solidFill>
                  <a:srgbClr val="000000"/>
                </a:solidFill>
              </a:endParaRPr>
            </a:p>
          </p:txBody>
        </p:sp>
        <p:sp>
          <p:nvSpPr>
            <p:cNvPr id="79" name="Line 79"/>
            <p:cNvSpPr>
              <a:spLocks noChangeShapeType="1"/>
            </p:cNvSpPr>
            <p:nvPr/>
          </p:nvSpPr>
          <p:spPr bwMode="auto">
            <a:xfrm>
              <a:off x="4109" y="2996"/>
              <a:ext cx="0" cy="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80" name="Line 80"/>
            <p:cNvSpPr>
              <a:spLocks noChangeShapeType="1"/>
            </p:cNvSpPr>
            <p:nvPr/>
          </p:nvSpPr>
          <p:spPr bwMode="auto">
            <a:xfrm>
              <a:off x="4116" y="3227"/>
              <a:ext cx="0" cy="10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81" name="Line 81"/>
            <p:cNvSpPr>
              <a:spLocks noChangeShapeType="1"/>
            </p:cNvSpPr>
            <p:nvPr/>
          </p:nvSpPr>
          <p:spPr bwMode="auto">
            <a:xfrm>
              <a:off x="3449" y="3492"/>
              <a:ext cx="1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sp>
          <p:nvSpPr>
            <p:cNvPr id="82" name="Line 82"/>
            <p:cNvSpPr>
              <a:spLocks noChangeShapeType="1"/>
            </p:cNvSpPr>
            <p:nvPr/>
          </p:nvSpPr>
          <p:spPr bwMode="auto">
            <a:xfrm>
              <a:off x="3760" y="3488"/>
              <a:ext cx="21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514350">
                <a:defRPr/>
              </a:pPr>
              <a:endParaRPr lang="en-US" sz="1013">
                <a:solidFill>
                  <a:srgbClr val="000000"/>
                </a:solidFill>
                <a:latin typeface="AUdimat"/>
              </a:endParaRPr>
            </a:p>
          </p:txBody>
        </p:sp>
      </p:grpSp>
      <p:sp>
        <p:nvSpPr>
          <p:cNvPr id="83" name="Freeform 87"/>
          <p:cNvSpPr>
            <a:spLocks/>
          </p:cNvSpPr>
          <p:nvPr/>
        </p:nvSpPr>
        <p:spPr bwMode="auto">
          <a:xfrm>
            <a:off x="1281652" y="2543061"/>
            <a:ext cx="4085333" cy="1226939"/>
          </a:xfrm>
          <a:custGeom>
            <a:avLst/>
            <a:gdLst>
              <a:gd name="T0" fmla="*/ 1502013228 w 4575"/>
              <a:gd name="T1" fmla="*/ 138607800 h 1374"/>
              <a:gd name="T2" fmla="*/ 2147483646 w 4575"/>
              <a:gd name="T3" fmla="*/ 138607800 h 1374"/>
              <a:gd name="T4" fmla="*/ 2147483646 w 4575"/>
              <a:gd name="T5" fmla="*/ 970259363 h 1374"/>
              <a:gd name="T6" fmla="*/ 1577617921 w 4575"/>
              <a:gd name="T7" fmla="*/ 924896550 h 1374"/>
              <a:gd name="T8" fmla="*/ 1759069184 w 4575"/>
              <a:gd name="T9" fmla="*/ 1832152800 h 1374"/>
              <a:gd name="T10" fmla="*/ 2147483646 w 4575"/>
              <a:gd name="T11" fmla="*/ 1665824075 h 1374"/>
              <a:gd name="T12" fmla="*/ 2147483646 w 4575"/>
              <a:gd name="T13" fmla="*/ 2147483646 h 1374"/>
              <a:gd name="T14" fmla="*/ 1381045720 w 4575"/>
              <a:gd name="T15" fmla="*/ 2147483646 h 1374"/>
              <a:gd name="T16" fmla="*/ 1819552938 w 4575"/>
              <a:gd name="T17" fmla="*/ 2147483646 h 1374"/>
              <a:gd name="T18" fmla="*/ 2147483646 w 4575"/>
              <a:gd name="T19" fmla="*/ 2147483646 h 13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575"/>
              <a:gd name="T31" fmla="*/ 0 h 1374"/>
              <a:gd name="T32" fmla="*/ 4575 w 4575"/>
              <a:gd name="T33" fmla="*/ 1374 h 13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575" h="1374">
                <a:moveTo>
                  <a:pt x="596" y="55"/>
                </a:moveTo>
                <a:cubicBezTo>
                  <a:pt x="2004" y="27"/>
                  <a:pt x="3413" y="0"/>
                  <a:pt x="3974" y="55"/>
                </a:cubicBezTo>
                <a:cubicBezTo>
                  <a:pt x="4535" y="110"/>
                  <a:pt x="4520" y="333"/>
                  <a:pt x="3962" y="385"/>
                </a:cubicBezTo>
                <a:cubicBezTo>
                  <a:pt x="3404" y="437"/>
                  <a:pt x="1170" y="310"/>
                  <a:pt x="626" y="367"/>
                </a:cubicBezTo>
                <a:cubicBezTo>
                  <a:pt x="82" y="424"/>
                  <a:pt x="146" y="678"/>
                  <a:pt x="698" y="727"/>
                </a:cubicBezTo>
                <a:cubicBezTo>
                  <a:pt x="1250" y="776"/>
                  <a:pt x="3386" y="625"/>
                  <a:pt x="3938" y="661"/>
                </a:cubicBezTo>
                <a:cubicBezTo>
                  <a:pt x="4490" y="697"/>
                  <a:pt x="4575" y="882"/>
                  <a:pt x="4010" y="943"/>
                </a:cubicBezTo>
                <a:cubicBezTo>
                  <a:pt x="3445" y="1004"/>
                  <a:pt x="1096" y="964"/>
                  <a:pt x="548" y="1027"/>
                </a:cubicBezTo>
                <a:cubicBezTo>
                  <a:pt x="0" y="1090"/>
                  <a:pt x="117" y="1268"/>
                  <a:pt x="722" y="1321"/>
                </a:cubicBezTo>
                <a:cubicBezTo>
                  <a:pt x="1327" y="1374"/>
                  <a:pt x="2752" y="1359"/>
                  <a:pt x="4178" y="1345"/>
                </a:cubicBezTo>
              </a:path>
            </a:pathLst>
          </a:custGeom>
          <a:noFill/>
          <a:ln w="38100">
            <a:solidFill>
              <a:schemeClr val="hlink"/>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defTabSz="514350">
              <a:defRPr/>
            </a:pPr>
            <a:endParaRPr lang="en-US" sz="1013">
              <a:solidFill>
                <a:srgbClr val="000000"/>
              </a:solidFill>
              <a:latin typeface="AUdimat"/>
            </a:endParaRPr>
          </a:p>
        </p:txBody>
      </p:sp>
      <p:sp>
        <p:nvSpPr>
          <p:cNvPr id="84" name="Text Box 89"/>
          <p:cNvSpPr txBox="1">
            <a:spLocks noChangeArrowheads="1"/>
          </p:cNvSpPr>
          <p:nvPr/>
        </p:nvSpPr>
        <p:spPr bwMode="auto">
          <a:xfrm>
            <a:off x="5012476" y="3438708"/>
            <a:ext cx="1001911"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a:spcBef>
                <a:spcPct val="50000"/>
              </a:spcBef>
              <a:buClrTx/>
              <a:buSzTx/>
              <a:buNone/>
              <a:defRPr/>
            </a:pPr>
            <a:r>
              <a:rPr lang="en-US" altLang="x-none" sz="900" i="1">
                <a:solidFill>
                  <a:srgbClr val="000000"/>
                </a:solidFill>
              </a:rPr>
              <a:t>Shift register shifts bits to appropriate location in FPGA</a:t>
            </a:r>
          </a:p>
        </p:txBody>
      </p:sp>
    </p:spTree>
    <p:extLst>
      <p:ext uri="{BB962C8B-B14F-4D97-AF65-F5344CB8AC3E}">
        <p14:creationId xmlns:p14="http://schemas.microsoft.com/office/powerpoint/2010/main" val="5180420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dissolve">
                                      <p:cBhvr>
                                        <p:cTn id="7" dur="500"/>
                                        <p:tgtEl>
                                          <p:spTgt spid="8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4"/>
                                        </p:tgtEl>
                                        <p:attrNameLst>
                                          <p:attrName>style.visibility</p:attrName>
                                        </p:attrNameLst>
                                      </p:cBhvr>
                                      <p:to>
                                        <p:strVal val="visible"/>
                                      </p:to>
                                    </p:set>
                                    <p:animEffect transition="in" filter="dissolve">
                                      <p:cBhvr>
                                        <p:cTn id="10"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CD348-2AF7-52D5-CD8D-3505B2EDBE5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1055CB-7366-36B4-BB7C-A1008DA2E1DD}"/>
              </a:ext>
            </a:extLst>
          </p:cNvPr>
          <p:cNvSpPr>
            <a:spLocks noGrp="1"/>
          </p:cNvSpPr>
          <p:nvPr>
            <p:ph type="sldNum" sz="quarter" idx="19"/>
          </p:nvPr>
        </p:nvSpPr>
        <p:spPr/>
        <p:txBody>
          <a:bodyPr/>
          <a:lstStyle/>
          <a:p>
            <a:fld id="{B6238B5B-F19C-E947-A0BC-87BD7983F871}" type="slidenum">
              <a:rPr lang="en-US" smtClean="0"/>
              <a:pPr/>
              <a:t>26</a:t>
            </a:fld>
            <a:endParaRPr lang="en-US" dirty="0"/>
          </a:p>
        </p:txBody>
      </p:sp>
      <p:sp>
        <p:nvSpPr>
          <p:cNvPr id="3" name="Text Placeholder 2">
            <a:extLst>
              <a:ext uri="{FF2B5EF4-FFF2-40B4-BE49-F238E27FC236}">
                <a16:creationId xmlns:a16="http://schemas.microsoft.com/office/drawing/2014/main" id="{DD13388D-9389-CD24-CE62-AD3DB5F40C44}"/>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9DFE6174-8E71-AF3D-C465-5299C0AA5D73}"/>
              </a:ext>
            </a:extLst>
          </p:cNvPr>
          <p:cNvSpPr>
            <a:spLocks noGrp="1"/>
          </p:cNvSpPr>
          <p:nvPr>
            <p:ph type="body" sz="quarter" idx="31"/>
          </p:nvPr>
        </p:nvSpPr>
        <p:spPr/>
        <p:txBody>
          <a:bodyPr/>
          <a:lstStyle/>
          <a:p>
            <a:pPr algn="ctr"/>
            <a:r>
              <a:rPr lang="en-US" dirty="0"/>
              <a:t>Memory Interconnect</a:t>
            </a:r>
          </a:p>
        </p:txBody>
      </p:sp>
    </p:spTree>
    <p:extLst>
      <p:ext uri="{BB962C8B-B14F-4D97-AF65-F5344CB8AC3E}">
        <p14:creationId xmlns:p14="http://schemas.microsoft.com/office/powerpoint/2010/main" val="14287304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803C3-DD2B-234C-AEA2-F93786B46050}"/>
              </a:ext>
            </a:extLst>
          </p:cNvPr>
          <p:cNvSpPr>
            <a:spLocks noGrp="1"/>
          </p:cNvSpPr>
          <p:nvPr>
            <p:ph type="title"/>
          </p:nvPr>
        </p:nvSpPr>
        <p:spPr/>
        <p:txBody>
          <a:bodyPr/>
          <a:lstStyle/>
          <a:p>
            <a:r>
              <a:rPr lang="en-US" dirty="0"/>
              <a:t>PS/PL Interfaces</a:t>
            </a:r>
          </a:p>
        </p:txBody>
      </p:sp>
      <p:pic>
        <p:nvPicPr>
          <p:cNvPr id="6" name="Content Placeholder 5" descr="Graphical user interface, application&#10;&#10;Description automatically generated">
            <a:extLst>
              <a:ext uri="{FF2B5EF4-FFF2-40B4-BE49-F238E27FC236}">
                <a16:creationId xmlns:a16="http://schemas.microsoft.com/office/drawing/2014/main" id="{D0B994E4-CF16-9540-993D-88AE18D689FA}"/>
              </a:ext>
            </a:extLst>
          </p:cNvPr>
          <p:cNvPicPr>
            <a:picLocks noGrp="1" noChangeAspect="1"/>
          </p:cNvPicPr>
          <p:nvPr>
            <p:ph sz="half" idx="1"/>
          </p:nvPr>
        </p:nvPicPr>
        <p:blipFill>
          <a:blip r:embed="rId3"/>
          <a:stretch>
            <a:fillRect/>
          </a:stretch>
        </p:blipFill>
        <p:spPr>
          <a:xfrm>
            <a:off x="5644511" y="1018486"/>
            <a:ext cx="3583514" cy="3757613"/>
          </a:xfrm>
        </p:spPr>
      </p:pic>
      <p:sp>
        <p:nvSpPr>
          <p:cNvPr id="7" name="Content Placeholder 6">
            <a:extLst>
              <a:ext uri="{FF2B5EF4-FFF2-40B4-BE49-F238E27FC236}">
                <a16:creationId xmlns:a16="http://schemas.microsoft.com/office/drawing/2014/main" id="{2450E648-F65A-174F-B6DE-5E4319210238}"/>
              </a:ext>
            </a:extLst>
          </p:cNvPr>
          <p:cNvSpPr>
            <a:spLocks noGrp="1"/>
          </p:cNvSpPr>
          <p:nvPr>
            <p:ph sz="half" idx="2"/>
          </p:nvPr>
        </p:nvSpPr>
        <p:spPr>
          <a:xfrm>
            <a:off x="640079" y="938269"/>
            <a:ext cx="5269526" cy="3320396"/>
          </a:xfrm>
        </p:spPr>
        <p:txBody>
          <a:bodyPr/>
          <a:lstStyle/>
          <a:p>
            <a:pPr marL="0" indent="0">
              <a:buNone/>
            </a:pPr>
            <a:r>
              <a:rPr lang="en-US" sz="2000" b="1" dirty="0"/>
              <a:t>How to communicate with PL and PS? </a:t>
            </a:r>
          </a:p>
          <a:p>
            <a:pPr lvl="1"/>
            <a:r>
              <a:rPr lang="en-US" sz="1400" dirty="0"/>
              <a:t>Need to choose a right interface</a:t>
            </a:r>
          </a:p>
          <a:p>
            <a:pPr marL="0" indent="0">
              <a:buNone/>
            </a:pPr>
            <a:r>
              <a:rPr lang="en-US" sz="2000" b="1" dirty="0"/>
              <a:t>Zynq uses 4 interfaces</a:t>
            </a:r>
          </a:p>
          <a:p>
            <a:pPr lvl="1"/>
            <a:r>
              <a:rPr lang="en-US" sz="2000" dirty="0"/>
              <a:t>General Purpose Ports (GP)</a:t>
            </a:r>
          </a:p>
          <a:p>
            <a:pPr lvl="2"/>
            <a:r>
              <a:rPr lang="en-US" sz="1700" dirty="0"/>
              <a:t>Memory-mapped transfer (e.g. CSRs)</a:t>
            </a:r>
          </a:p>
          <a:p>
            <a:pPr lvl="1"/>
            <a:r>
              <a:rPr lang="en-US" sz="2000" dirty="0"/>
              <a:t>High-Performance Ports (HP)</a:t>
            </a:r>
          </a:p>
          <a:p>
            <a:pPr lvl="2"/>
            <a:r>
              <a:rPr lang="en-US" sz="1600" dirty="0"/>
              <a:t>High-speed transfer (e.g. DDR memory)</a:t>
            </a:r>
          </a:p>
          <a:p>
            <a:pPr lvl="1"/>
            <a:r>
              <a:rPr lang="en-US" sz="2000" dirty="0"/>
              <a:t>Accelerator Coherency Port (ACP)</a:t>
            </a:r>
          </a:p>
          <a:p>
            <a:pPr lvl="2"/>
            <a:r>
              <a:rPr lang="en-US" sz="1600" dirty="0"/>
              <a:t>Coherency access to PS caches</a:t>
            </a:r>
          </a:p>
          <a:p>
            <a:pPr lvl="1"/>
            <a:r>
              <a:rPr lang="en-US" sz="2000" dirty="0"/>
              <a:t>General Purpose I/O (GPIO)</a:t>
            </a:r>
          </a:p>
          <a:p>
            <a:pPr lvl="2"/>
            <a:r>
              <a:rPr lang="en-US" sz="1600" dirty="0"/>
              <a:t>Best for control signals (start, idle, busy, </a:t>
            </a:r>
            <a:r>
              <a:rPr lang="en-US" sz="1600" dirty="0" err="1"/>
              <a:t>etc</a:t>
            </a:r>
            <a:r>
              <a:rPr lang="en-US" sz="1600" dirty="0"/>
              <a:t>…)</a:t>
            </a:r>
            <a:endParaRPr lang="en-US" sz="1800" dirty="0"/>
          </a:p>
        </p:txBody>
      </p:sp>
      <p:sp>
        <p:nvSpPr>
          <p:cNvPr id="4" name="Slide Number Placeholder 3">
            <a:extLst>
              <a:ext uri="{FF2B5EF4-FFF2-40B4-BE49-F238E27FC236}">
                <a16:creationId xmlns:a16="http://schemas.microsoft.com/office/drawing/2014/main" id="{CB3B653C-02A7-B341-A050-9265F86CAF2A}"/>
              </a:ext>
            </a:extLst>
          </p:cNvPr>
          <p:cNvSpPr>
            <a:spLocks noGrp="1"/>
          </p:cNvSpPr>
          <p:nvPr>
            <p:ph type="sldNum" sz="quarter" idx="11"/>
          </p:nvPr>
        </p:nvSpPr>
        <p:spPr>
          <a:xfrm>
            <a:off x="6515100" y="3566160"/>
            <a:ext cx="342900" cy="350865"/>
          </a:xfrm>
        </p:spPr>
        <p:txBody>
          <a:bodyPr/>
          <a:lstStyle/>
          <a:p>
            <a:pPr algn="r">
              <a:defRPr/>
            </a:pPr>
            <a:fld id="{D2C425F6-CA7B-4977-8DCE-0B0DAF9AC9E5}" type="slidenum">
              <a:rPr lang="en-US" sz="600">
                <a:solidFill>
                  <a:srgbClr val="808080"/>
                </a:solidFill>
                <a:latin typeface="AUdimat"/>
              </a:rPr>
              <a:pPr algn="r">
                <a:defRPr/>
              </a:pPr>
              <a:t>27</a:t>
            </a:fld>
            <a:endParaRPr lang="en-US" sz="600" dirty="0">
              <a:solidFill>
                <a:srgbClr val="808080"/>
              </a:solidFill>
              <a:latin typeface="AUdimat"/>
            </a:endParaRPr>
          </a:p>
        </p:txBody>
      </p:sp>
    </p:spTree>
    <p:extLst>
      <p:ext uri="{BB962C8B-B14F-4D97-AF65-F5344CB8AC3E}">
        <p14:creationId xmlns:p14="http://schemas.microsoft.com/office/powerpoint/2010/main" val="131904934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D202C-88F1-0D4F-924D-0ABE605DB780}"/>
              </a:ext>
            </a:extLst>
          </p:cNvPr>
          <p:cNvSpPr>
            <a:spLocks noGrp="1"/>
          </p:cNvSpPr>
          <p:nvPr>
            <p:ph type="title"/>
          </p:nvPr>
        </p:nvSpPr>
        <p:spPr/>
        <p:txBody>
          <a:bodyPr/>
          <a:lstStyle/>
          <a:p>
            <a:r>
              <a:rPr lang="en-US" dirty="0"/>
              <a:t>AXI Protocol</a:t>
            </a:r>
          </a:p>
        </p:txBody>
      </p:sp>
      <p:sp>
        <p:nvSpPr>
          <p:cNvPr id="3" name="Content Placeholder 2">
            <a:extLst>
              <a:ext uri="{FF2B5EF4-FFF2-40B4-BE49-F238E27FC236}">
                <a16:creationId xmlns:a16="http://schemas.microsoft.com/office/drawing/2014/main" id="{79876704-54BE-3640-AFC6-438574365DE0}"/>
              </a:ext>
            </a:extLst>
          </p:cNvPr>
          <p:cNvSpPr>
            <a:spLocks noGrp="1"/>
          </p:cNvSpPr>
          <p:nvPr>
            <p:ph idx="1"/>
          </p:nvPr>
        </p:nvSpPr>
        <p:spPr>
          <a:xfrm>
            <a:off x="637986" y="1082449"/>
            <a:ext cx="4187414" cy="684290"/>
          </a:xfrm>
        </p:spPr>
        <p:txBody>
          <a:bodyPr/>
          <a:lstStyle/>
          <a:p>
            <a:r>
              <a:rPr lang="en-US" sz="2100" dirty="0"/>
              <a:t>Master initiates the transactions</a:t>
            </a:r>
          </a:p>
          <a:p>
            <a:r>
              <a:rPr lang="en-US" sz="2100" dirty="0"/>
              <a:t>Slave handles the response</a:t>
            </a:r>
          </a:p>
        </p:txBody>
      </p:sp>
      <p:sp>
        <p:nvSpPr>
          <p:cNvPr id="4" name="Slide Number Placeholder 3">
            <a:extLst>
              <a:ext uri="{FF2B5EF4-FFF2-40B4-BE49-F238E27FC236}">
                <a16:creationId xmlns:a16="http://schemas.microsoft.com/office/drawing/2014/main" id="{E09276D0-3604-DF47-9F42-A5249FE85388}"/>
              </a:ext>
            </a:extLst>
          </p:cNvPr>
          <p:cNvSpPr>
            <a:spLocks noGrp="1"/>
          </p:cNvSpPr>
          <p:nvPr>
            <p:ph type="sldNum" sz="quarter" idx="11"/>
          </p:nvPr>
        </p:nvSpPr>
        <p:spPr>
          <a:xfrm>
            <a:off x="8443914" y="5597525"/>
            <a:ext cx="606425" cy="381643"/>
          </a:xfrm>
        </p:spPr>
        <p:txBody>
          <a:bodyPr/>
          <a:lstStyle/>
          <a:p>
            <a:pPr>
              <a:defRPr/>
            </a:pPr>
            <a:fld id="{D2C425F6-CA7B-4977-8DCE-0B0DAF9AC9E5}" type="slidenum">
              <a:rPr lang="en-US" smtClean="0">
                <a:solidFill>
                  <a:srgbClr val="808080"/>
                </a:solidFill>
              </a:rPr>
              <a:pPr>
                <a:defRPr/>
              </a:pPr>
              <a:t>28</a:t>
            </a:fld>
            <a:endParaRPr lang="en-US">
              <a:solidFill>
                <a:srgbClr val="808080"/>
              </a:solidFill>
            </a:endParaRPr>
          </a:p>
        </p:txBody>
      </p:sp>
      <p:sp>
        <p:nvSpPr>
          <p:cNvPr id="5" name="TextBox 4">
            <a:extLst>
              <a:ext uri="{FF2B5EF4-FFF2-40B4-BE49-F238E27FC236}">
                <a16:creationId xmlns:a16="http://schemas.microsoft.com/office/drawing/2014/main" id="{94BB4948-52B2-8E42-8416-41BE8144B2C4}"/>
              </a:ext>
            </a:extLst>
          </p:cNvPr>
          <p:cNvSpPr txBox="1"/>
          <p:nvPr/>
        </p:nvSpPr>
        <p:spPr>
          <a:xfrm>
            <a:off x="1324599" y="3796664"/>
            <a:ext cx="1641616" cy="738664"/>
          </a:xfrm>
          <a:prstGeom prst="rect">
            <a:avLst/>
          </a:prstGeom>
          <a:solidFill>
            <a:schemeClr val="accent1"/>
          </a:solidFill>
        </p:spPr>
        <p:txBody>
          <a:bodyPr wrap="square" rtlCol="0" anchor="ctr">
            <a:spAutoFit/>
          </a:bodyPr>
          <a:lstStyle/>
          <a:p>
            <a:pPr algn="ctr"/>
            <a:r>
              <a:rPr lang="en-US" sz="2100" dirty="0"/>
              <a:t>AXI </a:t>
            </a:r>
          </a:p>
          <a:p>
            <a:pPr algn="ctr"/>
            <a:r>
              <a:rPr lang="en-US" sz="2100" dirty="0"/>
              <a:t>Slave</a:t>
            </a:r>
          </a:p>
        </p:txBody>
      </p:sp>
      <p:sp>
        <p:nvSpPr>
          <p:cNvPr id="7" name="TextBox 6">
            <a:extLst>
              <a:ext uri="{FF2B5EF4-FFF2-40B4-BE49-F238E27FC236}">
                <a16:creationId xmlns:a16="http://schemas.microsoft.com/office/drawing/2014/main" id="{72F1A48F-0E89-D341-B5AF-5C236C2357B5}"/>
              </a:ext>
            </a:extLst>
          </p:cNvPr>
          <p:cNvSpPr txBox="1"/>
          <p:nvPr/>
        </p:nvSpPr>
        <p:spPr>
          <a:xfrm>
            <a:off x="5173383" y="3796664"/>
            <a:ext cx="1641616" cy="738664"/>
          </a:xfrm>
          <a:prstGeom prst="rect">
            <a:avLst/>
          </a:prstGeom>
          <a:solidFill>
            <a:schemeClr val="accent6">
              <a:lumMod val="60000"/>
              <a:lumOff val="40000"/>
            </a:schemeClr>
          </a:solidFill>
        </p:spPr>
        <p:txBody>
          <a:bodyPr wrap="square" rtlCol="0" anchor="ctr">
            <a:spAutoFit/>
          </a:bodyPr>
          <a:lstStyle/>
          <a:p>
            <a:pPr algn="ctr"/>
            <a:r>
              <a:rPr lang="en-US" sz="2100" dirty="0"/>
              <a:t>AXI </a:t>
            </a:r>
          </a:p>
          <a:p>
            <a:pPr algn="ctr"/>
            <a:r>
              <a:rPr lang="en-US" sz="2100" dirty="0"/>
              <a:t>Master</a:t>
            </a:r>
          </a:p>
        </p:txBody>
      </p:sp>
      <p:sp>
        <p:nvSpPr>
          <p:cNvPr id="15" name="TextBox 14">
            <a:extLst>
              <a:ext uri="{FF2B5EF4-FFF2-40B4-BE49-F238E27FC236}">
                <a16:creationId xmlns:a16="http://schemas.microsoft.com/office/drawing/2014/main" id="{8C7B889F-E414-6643-8FE8-03B02DB7AA2F}"/>
              </a:ext>
            </a:extLst>
          </p:cNvPr>
          <p:cNvSpPr txBox="1"/>
          <p:nvPr/>
        </p:nvSpPr>
        <p:spPr>
          <a:xfrm>
            <a:off x="2939380" y="3300812"/>
            <a:ext cx="2424703" cy="369332"/>
          </a:xfrm>
          <a:prstGeom prst="rect">
            <a:avLst/>
          </a:prstGeom>
          <a:noFill/>
        </p:spPr>
        <p:txBody>
          <a:bodyPr wrap="none" rtlCol="0">
            <a:spAutoFit/>
          </a:bodyPr>
          <a:lstStyle/>
          <a:p>
            <a:r>
              <a:rPr lang="en-US" sz="1800" dirty="0"/>
              <a:t>Write transaction data</a:t>
            </a:r>
          </a:p>
        </p:txBody>
      </p:sp>
      <p:sp>
        <p:nvSpPr>
          <p:cNvPr id="16" name="TextBox 15">
            <a:extLst>
              <a:ext uri="{FF2B5EF4-FFF2-40B4-BE49-F238E27FC236}">
                <a16:creationId xmlns:a16="http://schemas.microsoft.com/office/drawing/2014/main" id="{50C66276-373C-8F44-A342-54EAE980EEF3}"/>
              </a:ext>
            </a:extLst>
          </p:cNvPr>
          <p:cNvSpPr txBox="1"/>
          <p:nvPr/>
        </p:nvSpPr>
        <p:spPr>
          <a:xfrm>
            <a:off x="3078383" y="4623579"/>
            <a:ext cx="2441694" cy="369332"/>
          </a:xfrm>
          <a:prstGeom prst="rect">
            <a:avLst/>
          </a:prstGeom>
          <a:noFill/>
        </p:spPr>
        <p:txBody>
          <a:bodyPr wrap="none" rtlCol="0">
            <a:spAutoFit/>
          </a:bodyPr>
          <a:lstStyle/>
          <a:p>
            <a:r>
              <a:rPr lang="en-US" sz="1800" dirty="0"/>
              <a:t>Read transaction data</a:t>
            </a:r>
          </a:p>
        </p:txBody>
      </p:sp>
      <p:cxnSp>
        <p:nvCxnSpPr>
          <p:cNvPr id="18" name="Straight Arrow Connector 17">
            <a:extLst>
              <a:ext uri="{FF2B5EF4-FFF2-40B4-BE49-F238E27FC236}">
                <a16:creationId xmlns:a16="http://schemas.microsoft.com/office/drawing/2014/main" id="{3A80CD17-7062-774B-8A65-6951DF4AA19F}"/>
              </a:ext>
            </a:extLst>
          </p:cNvPr>
          <p:cNvCxnSpPr>
            <a:cxnSpLocks/>
          </p:cNvCxnSpPr>
          <p:nvPr/>
        </p:nvCxnSpPr>
        <p:spPr>
          <a:xfrm flipH="1">
            <a:off x="3078383" y="3808206"/>
            <a:ext cx="19610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C1BF9098-AB50-874A-B7FC-96F4A3B9A28D}"/>
              </a:ext>
            </a:extLst>
          </p:cNvPr>
          <p:cNvCxnSpPr>
            <a:cxnSpLocks/>
          </p:cNvCxnSpPr>
          <p:nvPr/>
        </p:nvCxnSpPr>
        <p:spPr>
          <a:xfrm>
            <a:off x="3190512" y="4518023"/>
            <a:ext cx="17399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26" name="Group 25">
            <a:extLst>
              <a:ext uri="{FF2B5EF4-FFF2-40B4-BE49-F238E27FC236}">
                <a16:creationId xmlns:a16="http://schemas.microsoft.com/office/drawing/2014/main" id="{22A88288-3928-3042-9E89-6B00C53E42BC}"/>
              </a:ext>
            </a:extLst>
          </p:cNvPr>
          <p:cNvGrpSpPr/>
          <p:nvPr/>
        </p:nvGrpSpPr>
        <p:grpSpPr>
          <a:xfrm>
            <a:off x="2966215" y="4013122"/>
            <a:ext cx="3836083" cy="279401"/>
            <a:chOff x="3971887" y="5122228"/>
            <a:chExt cx="5114777" cy="372534"/>
          </a:xfrm>
        </p:grpSpPr>
        <p:cxnSp>
          <p:nvCxnSpPr>
            <p:cNvPr id="9" name="Straight Connector 8">
              <a:extLst>
                <a:ext uri="{FF2B5EF4-FFF2-40B4-BE49-F238E27FC236}">
                  <a16:creationId xmlns:a16="http://schemas.microsoft.com/office/drawing/2014/main" id="{D705CF25-04F2-4D4B-B1AD-B67FB602FD40}"/>
                </a:ext>
              </a:extLst>
            </p:cNvPr>
            <p:cNvCxnSpPr>
              <a:cxnSpLocks/>
              <a:stCxn id="5" idx="3"/>
              <a:endCxn id="7" idx="1"/>
            </p:cNvCxnSpPr>
            <p:nvPr/>
          </p:nvCxnSpPr>
          <p:spPr>
            <a:xfrm>
              <a:off x="3971887" y="5326060"/>
              <a:ext cx="2942890" cy="0"/>
            </a:xfrm>
            <a:prstGeom prst="line">
              <a:avLst/>
            </a:prstGeom>
            <a:ln w="82550"/>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DED45BD1-3670-254D-ADDB-6FC256E17FDC}"/>
                </a:ext>
              </a:extLst>
            </p:cNvPr>
            <p:cNvSpPr/>
            <p:nvPr/>
          </p:nvSpPr>
          <p:spPr>
            <a:xfrm>
              <a:off x="8745769" y="5122228"/>
              <a:ext cx="340895" cy="3725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13"/>
            </a:p>
          </p:txBody>
        </p:sp>
        <p:sp>
          <p:nvSpPr>
            <p:cNvPr id="23" name="Oval 22">
              <a:extLst>
                <a:ext uri="{FF2B5EF4-FFF2-40B4-BE49-F238E27FC236}">
                  <a16:creationId xmlns:a16="http://schemas.microsoft.com/office/drawing/2014/main" id="{2A841CD7-0AE2-264A-A8D4-EC571DBF711E}"/>
                </a:ext>
              </a:extLst>
            </p:cNvPr>
            <p:cNvSpPr/>
            <p:nvPr/>
          </p:nvSpPr>
          <p:spPr>
            <a:xfrm>
              <a:off x="6109906" y="5122228"/>
              <a:ext cx="340895" cy="37252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13"/>
            </a:p>
          </p:txBody>
        </p:sp>
      </p:grpSp>
      <p:sp>
        <p:nvSpPr>
          <p:cNvPr id="25" name="TextBox 24">
            <a:extLst>
              <a:ext uri="{FF2B5EF4-FFF2-40B4-BE49-F238E27FC236}">
                <a16:creationId xmlns:a16="http://schemas.microsoft.com/office/drawing/2014/main" id="{3F8128C5-CF5C-5640-ADDB-A9FADB1CC395}"/>
              </a:ext>
            </a:extLst>
          </p:cNvPr>
          <p:cNvSpPr txBox="1"/>
          <p:nvPr/>
        </p:nvSpPr>
        <p:spPr>
          <a:xfrm>
            <a:off x="398464" y="4905375"/>
            <a:ext cx="1382110" cy="248209"/>
          </a:xfrm>
          <a:prstGeom prst="rect">
            <a:avLst/>
          </a:prstGeom>
          <a:noFill/>
        </p:spPr>
        <p:txBody>
          <a:bodyPr wrap="none" rtlCol="0">
            <a:spAutoFit/>
          </a:bodyPr>
          <a:lstStyle/>
          <a:p>
            <a:r>
              <a:rPr lang="en-US" sz="1013" dirty="0"/>
              <a:t>© Mohammad Sadri </a:t>
            </a:r>
          </a:p>
        </p:txBody>
      </p:sp>
      <p:sp>
        <p:nvSpPr>
          <p:cNvPr id="8" name="Content Placeholder 2">
            <a:extLst>
              <a:ext uri="{FF2B5EF4-FFF2-40B4-BE49-F238E27FC236}">
                <a16:creationId xmlns:a16="http://schemas.microsoft.com/office/drawing/2014/main" id="{F8CA045B-BF33-DD9C-5980-D47EE80C5B20}"/>
              </a:ext>
            </a:extLst>
          </p:cNvPr>
          <p:cNvSpPr txBox="1">
            <a:spLocks/>
          </p:cNvSpPr>
          <p:nvPr/>
        </p:nvSpPr>
        <p:spPr bwMode="auto">
          <a:xfrm>
            <a:off x="4862925" y="969320"/>
            <a:ext cx="4187414" cy="3757613"/>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r>
              <a:rPr lang="en-US" sz="2100" kern="0" dirty="0"/>
              <a:t>Write transaction</a:t>
            </a:r>
          </a:p>
          <a:p>
            <a:pPr lvl="1"/>
            <a:r>
              <a:rPr lang="en-US" sz="1800" kern="0" dirty="0"/>
              <a:t>Write address channel (</a:t>
            </a:r>
            <a:r>
              <a:rPr lang="en-US" sz="1800" kern="0" dirty="0">
                <a:sym typeface="Wingdings" pitchFamily="2" charset="2"/>
              </a:rPr>
              <a:t>) </a:t>
            </a:r>
          </a:p>
          <a:p>
            <a:pPr lvl="1"/>
            <a:r>
              <a:rPr lang="en-US" sz="1800" kern="0" dirty="0"/>
              <a:t>write data channel (</a:t>
            </a:r>
            <a:r>
              <a:rPr lang="en-US" sz="1800" kern="0" dirty="0">
                <a:sym typeface="Wingdings" pitchFamily="2" charset="2"/>
              </a:rPr>
              <a:t>)</a:t>
            </a:r>
          </a:p>
          <a:p>
            <a:pPr lvl="1"/>
            <a:r>
              <a:rPr lang="en-US" sz="1800" kern="0" dirty="0"/>
              <a:t>write response channel (</a:t>
            </a:r>
            <a:r>
              <a:rPr lang="en-US" sz="1800" kern="0" dirty="0">
                <a:sym typeface="Wingdings" pitchFamily="2" charset="2"/>
              </a:rPr>
              <a:t>) </a:t>
            </a:r>
            <a:endParaRPr lang="en-US" sz="1800" kern="0" dirty="0"/>
          </a:p>
          <a:p>
            <a:r>
              <a:rPr lang="en-US" sz="2100" kern="0" dirty="0"/>
              <a:t>Read Transaction</a:t>
            </a:r>
          </a:p>
          <a:p>
            <a:pPr lvl="1"/>
            <a:r>
              <a:rPr lang="en-US" sz="1800" kern="0" dirty="0"/>
              <a:t>Read address channel (</a:t>
            </a:r>
            <a:r>
              <a:rPr lang="en-US" sz="1800" kern="0" dirty="0">
                <a:sym typeface="Wingdings" pitchFamily="2" charset="2"/>
              </a:rPr>
              <a:t>)</a:t>
            </a:r>
          </a:p>
          <a:p>
            <a:pPr lvl="1"/>
            <a:r>
              <a:rPr lang="en-US" sz="1800" kern="0" dirty="0"/>
              <a:t>read response channel (</a:t>
            </a:r>
            <a:r>
              <a:rPr lang="en-US" sz="1800" kern="0" dirty="0">
                <a:sym typeface="Wingdings" pitchFamily="2" charset="2"/>
              </a:rPr>
              <a:t>)</a:t>
            </a:r>
            <a:endParaRPr lang="en-US" sz="1800" kern="0" dirty="0"/>
          </a:p>
        </p:txBody>
      </p:sp>
    </p:spTree>
    <p:extLst>
      <p:ext uri="{BB962C8B-B14F-4D97-AF65-F5344CB8AC3E}">
        <p14:creationId xmlns:p14="http://schemas.microsoft.com/office/powerpoint/2010/main" val="283586158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5D68F-9283-4F4F-95D4-39BE4ED317E3}"/>
              </a:ext>
            </a:extLst>
          </p:cNvPr>
          <p:cNvSpPr>
            <a:spLocks noGrp="1"/>
          </p:cNvSpPr>
          <p:nvPr>
            <p:ph type="title"/>
          </p:nvPr>
        </p:nvSpPr>
        <p:spPr/>
        <p:txBody>
          <a:bodyPr/>
          <a:lstStyle/>
          <a:p>
            <a:r>
              <a:rPr lang="en-US" dirty="0"/>
              <a:t>AXI Channels</a:t>
            </a:r>
          </a:p>
        </p:txBody>
      </p:sp>
      <p:sp>
        <p:nvSpPr>
          <p:cNvPr id="3" name="Content Placeholder 2">
            <a:extLst>
              <a:ext uri="{FF2B5EF4-FFF2-40B4-BE49-F238E27FC236}">
                <a16:creationId xmlns:a16="http://schemas.microsoft.com/office/drawing/2014/main" id="{E23650F7-C19D-F24F-B0DE-0BAB0C75EA7C}"/>
              </a:ext>
            </a:extLst>
          </p:cNvPr>
          <p:cNvSpPr>
            <a:spLocks noGrp="1"/>
          </p:cNvSpPr>
          <p:nvPr>
            <p:ph idx="1"/>
          </p:nvPr>
        </p:nvSpPr>
        <p:spPr>
          <a:xfrm>
            <a:off x="3958938" y="904009"/>
            <a:ext cx="4786601" cy="1950277"/>
          </a:xfrm>
        </p:spPr>
        <p:txBody>
          <a:bodyPr/>
          <a:lstStyle/>
          <a:p>
            <a:r>
              <a:rPr lang="en-US" sz="2100" dirty="0"/>
              <a:t>Master and Slave handshaking with address channel</a:t>
            </a:r>
          </a:p>
          <a:p>
            <a:r>
              <a:rPr lang="en-US" sz="2100" dirty="0"/>
              <a:t>Every exchange of data is called a transaction (transaction includes the address/data and response)</a:t>
            </a:r>
          </a:p>
          <a:p>
            <a:r>
              <a:rPr lang="en-US" sz="2100" dirty="0"/>
              <a:t>4 burst mode (4 beats) </a:t>
            </a:r>
          </a:p>
        </p:txBody>
      </p:sp>
      <p:sp>
        <p:nvSpPr>
          <p:cNvPr id="4" name="Slide Number Placeholder 3">
            <a:extLst>
              <a:ext uri="{FF2B5EF4-FFF2-40B4-BE49-F238E27FC236}">
                <a16:creationId xmlns:a16="http://schemas.microsoft.com/office/drawing/2014/main" id="{BE075722-558A-144E-B3F3-B8997B6C682E}"/>
              </a:ext>
            </a:extLst>
          </p:cNvPr>
          <p:cNvSpPr>
            <a:spLocks noGrp="1"/>
          </p:cNvSpPr>
          <p:nvPr>
            <p:ph type="sldNum" sz="quarter" idx="11"/>
          </p:nvPr>
        </p:nvSpPr>
        <p:spPr/>
        <p:txBody>
          <a:bodyPr/>
          <a:lstStyle/>
          <a:p>
            <a:pPr>
              <a:defRPr/>
            </a:pPr>
            <a:fld id="{D2C425F6-CA7B-4977-8DCE-0B0DAF9AC9E5}" type="slidenum">
              <a:rPr lang="en-US" smtClean="0">
                <a:solidFill>
                  <a:srgbClr val="808080"/>
                </a:solidFill>
              </a:rPr>
              <a:pPr>
                <a:defRPr/>
              </a:pPr>
              <a:t>29</a:t>
            </a:fld>
            <a:endParaRPr lang="en-US">
              <a:solidFill>
                <a:srgbClr val="808080"/>
              </a:solidFill>
            </a:endParaRPr>
          </a:p>
        </p:txBody>
      </p:sp>
      <p:pic>
        <p:nvPicPr>
          <p:cNvPr id="4098" name="Picture 2" descr="AXI channels">
            <a:extLst>
              <a:ext uri="{FF2B5EF4-FFF2-40B4-BE49-F238E27FC236}">
                <a16:creationId xmlns:a16="http://schemas.microsoft.com/office/drawing/2014/main" id="{DB5F47F9-782C-204E-9185-66DFBE85FB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462" y="859258"/>
            <a:ext cx="3467208" cy="35953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72A729F-F7A9-DA48-93D4-207661BEEF45}"/>
              </a:ext>
            </a:extLst>
          </p:cNvPr>
          <p:cNvSpPr txBox="1"/>
          <p:nvPr/>
        </p:nvSpPr>
        <p:spPr>
          <a:xfrm>
            <a:off x="491729" y="4628376"/>
            <a:ext cx="6168676" cy="248209"/>
          </a:xfrm>
          <a:prstGeom prst="rect">
            <a:avLst/>
          </a:prstGeom>
          <a:noFill/>
        </p:spPr>
        <p:txBody>
          <a:bodyPr wrap="none" rtlCol="0">
            <a:spAutoFit/>
          </a:bodyPr>
          <a:lstStyle/>
          <a:p>
            <a:r>
              <a:rPr lang="en-US" sz="1013" dirty="0"/>
              <a:t>https://</a:t>
            </a:r>
            <a:r>
              <a:rPr lang="en-US" sz="1013" dirty="0" err="1"/>
              <a:t>www.allaboutcircuits.com</a:t>
            </a:r>
            <a:r>
              <a:rPr lang="en-US" sz="1013" dirty="0"/>
              <a:t>/technical-articles/introduction-to-the-advanced-extensible-interface-</a:t>
            </a:r>
            <a:r>
              <a:rPr lang="en-US" sz="1013" dirty="0" err="1"/>
              <a:t>axi</a:t>
            </a:r>
            <a:r>
              <a:rPr lang="en-US" sz="1013" dirty="0"/>
              <a:t>/</a:t>
            </a:r>
          </a:p>
        </p:txBody>
      </p:sp>
    </p:spTree>
    <p:extLst>
      <p:ext uri="{BB962C8B-B14F-4D97-AF65-F5344CB8AC3E}">
        <p14:creationId xmlns:p14="http://schemas.microsoft.com/office/powerpoint/2010/main" val="129416806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9"/>
          </p:nvPr>
        </p:nvSpPr>
        <p:spPr/>
        <p:txBody>
          <a:bodyPr/>
          <a:lstStyle/>
          <a:p>
            <a:fld id="{B6238B5B-F19C-E947-A0BC-87BD7983F871}" type="slidenum">
              <a:rPr lang="en-US" smtClean="0"/>
              <a:pPr/>
              <a:t>3</a:t>
            </a:fld>
            <a:endParaRPr lang="en-US" dirty="0"/>
          </a:p>
        </p:txBody>
      </p:sp>
      <p:sp>
        <p:nvSpPr>
          <p:cNvPr id="2" name="Title 4">
            <a:extLst>
              <a:ext uri="{FF2B5EF4-FFF2-40B4-BE49-F238E27FC236}">
                <a16:creationId xmlns:a16="http://schemas.microsoft.com/office/drawing/2014/main" id="{C85D1E8B-98CE-BBD4-84DB-9065B05A7F14}"/>
              </a:ext>
            </a:extLst>
          </p:cNvPr>
          <p:cNvSpPr txBox="1">
            <a:spLocks/>
          </p:cNvSpPr>
          <p:nvPr/>
        </p:nvSpPr>
        <p:spPr>
          <a:xfrm>
            <a:off x="640077" y="367401"/>
            <a:ext cx="7772400" cy="389979"/>
          </a:xfrm>
          <a:prstGeom prst="rect">
            <a:avLst/>
          </a:prstGeom>
        </p:spPr>
        <p:txBody>
          <a:bodyPr vert="horz" wrap="square" lIns="0" tIns="0" rIns="0" bIns="0" rtlCol="0" anchor="b" anchorCtr="0">
            <a:spAutoFit/>
          </a:bodyPr>
          <a:lstStyle>
            <a:lvl1pPr algn="l" defTabSz="685800" rtl="0" eaLnBrk="1" latinLnBrk="0" hangingPunct="1">
              <a:lnSpc>
                <a:spcPct val="90000"/>
              </a:lnSpc>
              <a:spcBef>
                <a:spcPct val="0"/>
              </a:spcBef>
              <a:buNone/>
              <a:defRPr sz="2800" b="1" i="0" kern="1200" baseline="0">
                <a:solidFill>
                  <a:srgbClr val="58595B"/>
                </a:solidFill>
                <a:latin typeface="Helvetica" pitchFamily="2" charset="0"/>
                <a:ea typeface="+mj-ea"/>
                <a:cs typeface="+mj-cs"/>
              </a:defRPr>
            </a:lvl1pPr>
          </a:lstStyle>
          <a:p>
            <a:r>
              <a:rPr lang="en-US" dirty="0"/>
              <a:t>Agenda</a:t>
            </a:r>
          </a:p>
        </p:txBody>
      </p:sp>
      <p:sp>
        <p:nvSpPr>
          <p:cNvPr id="3" name="Text Placeholder 1">
            <a:extLst>
              <a:ext uri="{FF2B5EF4-FFF2-40B4-BE49-F238E27FC236}">
                <a16:creationId xmlns:a16="http://schemas.microsoft.com/office/drawing/2014/main" id="{86496430-63E0-0020-9BC5-0D2DD1D66ECF}"/>
              </a:ext>
            </a:extLst>
          </p:cNvPr>
          <p:cNvSpPr>
            <a:spLocks noGrp="1"/>
          </p:cNvSpPr>
          <p:nvPr>
            <p:ph type="body" sz="quarter" idx="13"/>
          </p:nvPr>
        </p:nvSpPr>
        <p:spPr>
          <a:xfrm>
            <a:off x="986245" y="1470208"/>
            <a:ext cx="8157755" cy="1313180"/>
          </a:xfrm>
        </p:spPr>
        <p:txBody>
          <a:bodyPr/>
          <a:lstStyle/>
          <a:p>
            <a:pPr marL="285750" indent="-285750">
              <a:buFont typeface="Arial" panose="020B0604020202020204" pitchFamily="34" charset="0"/>
              <a:buChar char="•"/>
            </a:pPr>
            <a:r>
              <a:rPr lang="en-US" sz="2400" dirty="0"/>
              <a:t>FPGAs</a:t>
            </a:r>
          </a:p>
          <a:p>
            <a:pPr marL="285750" indent="-285750">
              <a:buFont typeface="Arial" panose="020B0604020202020204" pitchFamily="34" charset="0"/>
              <a:buChar char="•"/>
            </a:pPr>
            <a:r>
              <a:rPr lang="en-US" sz="2400" dirty="0"/>
              <a:t>Memory Mapped I/O</a:t>
            </a:r>
          </a:p>
          <a:p>
            <a:pPr marL="285750" indent="-285750">
              <a:buFont typeface="Arial" panose="020B0604020202020204" pitchFamily="34" charset="0"/>
              <a:buChar char="•"/>
            </a:pPr>
            <a:r>
              <a:rPr lang="en-US" sz="2400" dirty="0"/>
              <a:t>DMA</a:t>
            </a:r>
          </a:p>
        </p:txBody>
      </p:sp>
    </p:spTree>
    <p:extLst>
      <p:ext uri="{BB962C8B-B14F-4D97-AF65-F5344CB8AC3E}">
        <p14:creationId xmlns:p14="http://schemas.microsoft.com/office/powerpoint/2010/main" val="38560452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E98A6-1021-2441-AB12-C4B6E41C5A48}"/>
              </a:ext>
            </a:extLst>
          </p:cNvPr>
          <p:cNvSpPr>
            <a:spLocks noGrp="1"/>
          </p:cNvSpPr>
          <p:nvPr>
            <p:ph type="title"/>
          </p:nvPr>
        </p:nvSpPr>
        <p:spPr/>
        <p:txBody>
          <a:bodyPr/>
          <a:lstStyle/>
          <a:p>
            <a:r>
              <a:rPr lang="en-US" dirty="0"/>
              <a:t>AXI global signals</a:t>
            </a:r>
          </a:p>
        </p:txBody>
      </p:sp>
      <p:sp>
        <p:nvSpPr>
          <p:cNvPr id="3" name="Content Placeholder 2">
            <a:extLst>
              <a:ext uri="{FF2B5EF4-FFF2-40B4-BE49-F238E27FC236}">
                <a16:creationId xmlns:a16="http://schemas.microsoft.com/office/drawing/2014/main" id="{2C479553-A37B-A243-8334-B7396B4E0812}"/>
              </a:ext>
            </a:extLst>
          </p:cNvPr>
          <p:cNvSpPr>
            <a:spLocks noGrp="1"/>
          </p:cNvSpPr>
          <p:nvPr>
            <p:ph idx="1"/>
          </p:nvPr>
        </p:nvSpPr>
        <p:spPr>
          <a:xfrm>
            <a:off x="640079" y="1084341"/>
            <a:ext cx="7772400" cy="1659429"/>
          </a:xfrm>
        </p:spPr>
        <p:txBody>
          <a:bodyPr/>
          <a:lstStyle/>
          <a:p>
            <a:r>
              <a:rPr lang="en-US" sz="2100" dirty="0"/>
              <a:t>Any AXI component has two global signals: </a:t>
            </a:r>
          </a:p>
          <a:p>
            <a:pPr lvl="1"/>
            <a:r>
              <a:rPr lang="en-US" sz="2100" dirty="0"/>
              <a:t>the clock ACLK </a:t>
            </a:r>
          </a:p>
          <a:p>
            <a:pPr lvl="1"/>
            <a:r>
              <a:rPr lang="en-US" sz="2100" dirty="0"/>
              <a:t>an active-low asynchronous reset ARESETN.</a:t>
            </a:r>
          </a:p>
          <a:p>
            <a:r>
              <a:rPr lang="en-US" sz="2100" dirty="0"/>
              <a:t>AXI4 signals are sampled on the rising edge of the clock and all signal changes must occur after the rising edge.</a:t>
            </a:r>
          </a:p>
        </p:txBody>
      </p:sp>
      <p:sp>
        <p:nvSpPr>
          <p:cNvPr id="4" name="Slide Number Placeholder 3">
            <a:extLst>
              <a:ext uri="{FF2B5EF4-FFF2-40B4-BE49-F238E27FC236}">
                <a16:creationId xmlns:a16="http://schemas.microsoft.com/office/drawing/2014/main" id="{1B630B54-8474-7848-B286-EF624D1F26CC}"/>
              </a:ext>
            </a:extLst>
          </p:cNvPr>
          <p:cNvSpPr>
            <a:spLocks noGrp="1"/>
          </p:cNvSpPr>
          <p:nvPr>
            <p:ph type="sldNum" sz="quarter" idx="11"/>
          </p:nvPr>
        </p:nvSpPr>
        <p:spPr/>
        <p:txBody>
          <a:bodyPr/>
          <a:lstStyle/>
          <a:p>
            <a:pPr>
              <a:defRPr/>
            </a:pPr>
            <a:fld id="{D2C425F6-CA7B-4977-8DCE-0B0DAF9AC9E5}" type="slidenum">
              <a:rPr lang="en-US" smtClean="0">
                <a:solidFill>
                  <a:srgbClr val="808080"/>
                </a:solidFill>
              </a:rPr>
              <a:pPr>
                <a:defRPr/>
              </a:pPr>
              <a:t>30</a:t>
            </a:fld>
            <a:endParaRPr lang="en-US">
              <a:solidFill>
                <a:srgbClr val="808080"/>
              </a:solidFill>
            </a:endParaRPr>
          </a:p>
        </p:txBody>
      </p:sp>
    </p:spTree>
    <p:extLst>
      <p:ext uri="{BB962C8B-B14F-4D97-AF65-F5344CB8AC3E}">
        <p14:creationId xmlns:p14="http://schemas.microsoft.com/office/powerpoint/2010/main" val="226101781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F10D4-EF83-C146-A319-B52AA0E56A8F}"/>
              </a:ext>
            </a:extLst>
          </p:cNvPr>
          <p:cNvSpPr>
            <a:spLocks noGrp="1"/>
          </p:cNvSpPr>
          <p:nvPr>
            <p:ph type="title"/>
          </p:nvPr>
        </p:nvSpPr>
        <p:spPr/>
        <p:txBody>
          <a:bodyPr/>
          <a:lstStyle/>
          <a:p>
            <a:r>
              <a:rPr lang="en-US" dirty="0"/>
              <a:t>AXI4-Write Transaction</a:t>
            </a:r>
          </a:p>
        </p:txBody>
      </p:sp>
      <p:sp>
        <p:nvSpPr>
          <p:cNvPr id="3" name="Content Placeholder 2">
            <a:extLst>
              <a:ext uri="{FF2B5EF4-FFF2-40B4-BE49-F238E27FC236}">
                <a16:creationId xmlns:a16="http://schemas.microsoft.com/office/drawing/2014/main" id="{2F5CBE54-6745-5641-B151-8C1CA045B4AE}"/>
              </a:ext>
            </a:extLst>
          </p:cNvPr>
          <p:cNvSpPr>
            <a:spLocks noGrp="1"/>
          </p:cNvSpPr>
          <p:nvPr>
            <p:ph idx="1"/>
          </p:nvPr>
        </p:nvSpPr>
        <p:spPr>
          <a:xfrm>
            <a:off x="352742" y="1033409"/>
            <a:ext cx="3774416" cy="2570960"/>
          </a:xfrm>
        </p:spPr>
        <p:txBody>
          <a:bodyPr/>
          <a:lstStyle/>
          <a:p>
            <a:r>
              <a:rPr lang="en-US" sz="2100" dirty="0"/>
              <a:t>Separate </a:t>
            </a:r>
            <a:r>
              <a:rPr lang="en-US" sz="2100" dirty="0" err="1"/>
              <a:t>addr</a:t>
            </a:r>
            <a:r>
              <a:rPr lang="en-US" sz="2100" dirty="0"/>
              <a:t> &amp; data channels</a:t>
            </a:r>
          </a:p>
          <a:p>
            <a:r>
              <a:rPr lang="en-US" sz="2100" dirty="0"/>
              <a:t>Master write request</a:t>
            </a:r>
          </a:p>
          <a:p>
            <a:pPr lvl="1"/>
            <a:r>
              <a:rPr lang="en-US" sz="1800" dirty="0" err="1"/>
              <a:t>awfire</a:t>
            </a:r>
            <a:r>
              <a:rPr lang="en-US" sz="1800" dirty="0"/>
              <a:t> = </a:t>
            </a:r>
            <a:r>
              <a:rPr lang="en-US" sz="1800" dirty="0" err="1"/>
              <a:t>awvalid</a:t>
            </a:r>
            <a:r>
              <a:rPr lang="en-US" sz="1800" dirty="0"/>
              <a:t> &amp; </a:t>
            </a:r>
            <a:r>
              <a:rPr lang="en-US" sz="1800" dirty="0" err="1"/>
              <a:t>awready</a:t>
            </a:r>
            <a:endParaRPr lang="en-US" sz="1800" dirty="0"/>
          </a:p>
          <a:p>
            <a:pPr lvl="1"/>
            <a:r>
              <a:rPr lang="en-US" sz="1800" dirty="0" err="1"/>
              <a:t>wfire</a:t>
            </a:r>
            <a:r>
              <a:rPr lang="en-US" sz="1800" dirty="0"/>
              <a:t> = </a:t>
            </a:r>
            <a:r>
              <a:rPr lang="en-US" sz="1800" dirty="0" err="1"/>
              <a:t>wvalid</a:t>
            </a:r>
            <a:r>
              <a:rPr lang="en-US" sz="1800" dirty="0"/>
              <a:t> &amp; </a:t>
            </a:r>
            <a:r>
              <a:rPr lang="en-US" sz="1800" dirty="0" err="1"/>
              <a:t>wready</a:t>
            </a:r>
            <a:endParaRPr lang="en-US" sz="1800" dirty="0"/>
          </a:p>
          <a:p>
            <a:pPr lvl="1"/>
            <a:r>
              <a:rPr lang="en-US" sz="1800" dirty="0"/>
              <a:t>Can both ‘fire’ in same cycle</a:t>
            </a:r>
          </a:p>
          <a:p>
            <a:r>
              <a:rPr lang="en-US" sz="2100" dirty="0"/>
              <a:t>Slave write response</a:t>
            </a:r>
          </a:p>
          <a:p>
            <a:pPr lvl="1"/>
            <a:r>
              <a:rPr lang="en-US" sz="1800" dirty="0" err="1"/>
              <a:t>bfire</a:t>
            </a:r>
            <a:r>
              <a:rPr lang="en-US" sz="1800" dirty="0"/>
              <a:t> = </a:t>
            </a:r>
            <a:r>
              <a:rPr lang="en-US" sz="1800" dirty="0" err="1"/>
              <a:t>bvalid</a:t>
            </a:r>
            <a:r>
              <a:rPr lang="en-US" sz="1800" dirty="0"/>
              <a:t> &amp; bready</a:t>
            </a:r>
          </a:p>
        </p:txBody>
      </p:sp>
      <p:sp>
        <p:nvSpPr>
          <p:cNvPr id="4" name="Slide Number Placeholder 3">
            <a:extLst>
              <a:ext uri="{FF2B5EF4-FFF2-40B4-BE49-F238E27FC236}">
                <a16:creationId xmlns:a16="http://schemas.microsoft.com/office/drawing/2014/main" id="{7A73F8AF-C4DD-E24D-B3D0-8F0F68049B77}"/>
              </a:ext>
            </a:extLst>
          </p:cNvPr>
          <p:cNvSpPr>
            <a:spLocks noGrp="1"/>
          </p:cNvSpPr>
          <p:nvPr>
            <p:ph type="sldNum" sz="quarter" idx="11"/>
          </p:nvPr>
        </p:nvSpPr>
        <p:spPr>
          <a:xfrm>
            <a:off x="9418319" y="4895850"/>
            <a:ext cx="606425" cy="381643"/>
          </a:xfrm>
        </p:spPr>
        <p:txBody>
          <a:bodyPr/>
          <a:lstStyle/>
          <a:p>
            <a:pPr>
              <a:defRPr/>
            </a:pPr>
            <a:fld id="{D2C425F6-CA7B-4977-8DCE-0B0DAF9AC9E5}" type="slidenum">
              <a:rPr lang="en-US" smtClean="0">
                <a:solidFill>
                  <a:srgbClr val="808080"/>
                </a:solidFill>
              </a:rPr>
              <a:pPr>
                <a:defRPr/>
              </a:pPr>
              <a:t>31</a:t>
            </a:fld>
            <a:endParaRPr lang="en-US">
              <a:solidFill>
                <a:srgbClr val="808080"/>
              </a:solidFill>
            </a:endParaRPr>
          </a:p>
        </p:txBody>
      </p:sp>
      <p:grpSp>
        <p:nvGrpSpPr>
          <p:cNvPr id="5" name="Group 4">
            <a:extLst>
              <a:ext uri="{FF2B5EF4-FFF2-40B4-BE49-F238E27FC236}">
                <a16:creationId xmlns:a16="http://schemas.microsoft.com/office/drawing/2014/main" id="{9DDA9A71-98D5-57BF-0F82-8632823207EA}"/>
              </a:ext>
            </a:extLst>
          </p:cNvPr>
          <p:cNvGrpSpPr/>
          <p:nvPr/>
        </p:nvGrpSpPr>
        <p:grpSpPr>
          <a:xfrm>
            <a:off x="3739978" y="350604"/>
            <a:ext cx="5494637" cy="4776099"/>
            <a:chOff x="5139065" y="850349"/>
            <a:chExt cx="7052935" cy="6049684"/>
          </a:xfrm>
        </p:grpSpPr>
        <p:pic>
          <p:nvPicPr>
            <p:cNvPr id="11266" name="Picture 2" descr="Figure 4. AXI4-Lite Write Transaction.">
              <a:extLst>
                <a:ext uri="{FF2B5EF4-FFF2-40B4-BE49-F238E27FC236}">
                  <a16:creationId xmlns:a16="http://schemas.microsoft.com/office/drawing/2014/main" id="{85B59A09-89B9-314F-94B3-D00BE0B97E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9065" y="1512254"/>
              <a:ext cx="7052935" cy="5256846"/>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A5B14AEB-41C6-5940-9682-A8C034A05C90}"/>
                </a:ext>
              </a:extLst>
            </p:cNvPr>
            <p:cNvSpPr/>
            <p:nvPr/>
          </p:nvSpPr>
          <p:spPr>
            <a:xfrm>
              <a:off x="8614020" y="2324304"/>
              <a:ext cx="1717118" cy="279206"/>
            </a:xfrm>
            <a:prstGeom prst="ellipse">
              <a:avLst/>
            </a:prstGeom>
            <a:noFill/>
            <a:ln>
              <a:solidFill>
                <a:srgbClr val="92D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013" dirty="0"/>
            </a:p>
          </p:txBody>
        </p:sp>
        <p:sp>
          <p:nvSpPr>
            <p:cNvPr id="7" name="Oval 6">
              <a:extLst>
                <a:ext uri="{FF2B5EF4-FFF2-40B4-BE49-F238E27FC236}">
                  <a16:creationId xmlns:a16="http://schemas.microsoft.com/office/drawing/2014/main" id="{7F905448-4A24-A04C-B88D-83614C99BF2C}"/>
                </a:ext>
              </a:extLst>
            </p:cNvPr>
            <p:cNvSpPr/>
            <p:nvPr/>
          </p:nvSpPr>
          <p:spPr>
            <a:xfrm>
              <a:off x="8665532" y="3141435"/>
              <a:ext cx="1717118" cy="279206"/>
            </a:xfrm>
            <a:prstGeom prst="ellipse">
              <a:avLst/>
            </a:prstGeom>
            <a:noFill/>
            <a:ln>
              <a:solidFill>
                <a:srgbClr val="92D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013" dirty="0"/>
            </a:p>
          </p:txBody>
        </p:sp>
        <p:cxnSp>
          <p:nvCxnSpPr>
            <p:cNvPr id="8" name="Straight Connector 7">
              <a:extLst>
                <a:ext uri="{FF2B5EF4-FFF2-40B4-BE49-F238E27FC236}">
                  <a16:creationId xmlns:a16="http://schemas.microsoft.com/office/drawing/2014/main" id="{BE556DB6-1155-0F43-88EF-357B1513D654}"/>
                </a:ext>
              </a:extLst>
            </p:cNvPr>
            <p:cNvCxnSpPr/>
            <p:nvPr/>
          </p:nvCxnSpPr>
          <p:spPr>
            <a:xfrm>
              <a:off x="9815768" y="850349"/>
              <a:ext cx="0" cy="6015631"/>
            </a:xfrm>
            <a:prstGeom prst="line">
              <a:avLst/>
            </a:prstGeom>
            <a:ln w="38100">
              <a:solidFill>
                <a:srgbClr val="92D050"/>
              </a:solidFill>
            </a:ln>
          </p:spPr>
          <p:style>
            <a:lnRef idx="1">
              <a:schemeClr val="accent4"/>
            </a:lnRef>
            <a:fillRef idx="0">
              <a:schemeClr val="accent4"/>
            </a:fillRef>
            <a:effectRef idx="0">
              <a:schemeClr val="accent4"/>
            </a:effectRef>
            <a:fontRef idx="minor">
              <a:schemeClr val="tx1"/>
            </a:fontRef>
          </p:style>
        </p:cxnSp>
        <p:cxnSp>
          <p:nvCxnSpPr>
            <p:cNvPr id="9" name="Straight Connector 8">
              <a:extLst>
                <a:ext uri="{FF2B5EF4-FFF2-40B4-BE49-F238E27FC236}">
                  <a16:creationId xmlns:a16="http://schemas.microsoft.com/office/drawing/2014/main" id="{7A04E142-E5CE-2F44-A698-78AE526A6573}"/>
                </a:ext>
              </a:extLst>
            </p:cNvPr>
            <p:cNvCxnSpPr/>
            <p:nvPr/>
          </p:nvCxnSpPr>
          <p:spPr>
            <a:xfrm>
              <a:off x="10213636" y="884402"/>
              <a:ext cx="0" cy="6015631"/>
            </a:xfrm>
            <a:prstGeom prst="line">
              <a:avLst/>
            </a:prstGeom>
            <a:ln w="38100">
              <a:solidFill>
                <a:srgbClr val="92D050"/>
              </a:solidFill>
            </a:ln>
          </p:spPr>
          <p:style>
            <a:lnRef idx="1">
              <a:schemeClr val="accent4"/>
            </a:lnRef>
            <a:fillRef idx="0">
              <a:schemeClr val="accent4"/>
            </a:fillRef>
            <a:effectRef idx="0">
              <a:schemeClr val="accent4"/>
            </a:effectRef>
            <a:fontRef idx="minor">
              <a:schemeClr val="tx1"/>
            </a:fontRef>
          </p:style>
        </p:cxnSp>
        <p:cxnSp>
          <p:nvCxnSpPr>
            <p:cNvPr id="10" name="Straight Connector 9">
              <a:extLst>
                <a:ext uri="{FF2B5EF4-FFF2-40B4-BE49-F238E27FC236}">
                  <a16:creationId xmlns:a16="http://schemas.microsoft.com/office/drawing/2014/main" id="{8E156D35-8900-F940-B1AB-346DFD42C956}"/>
                </a:ext>
              </a:extLst>
            </p:cNvPr>
            <p:cNvCxnSpPr/>
            <p:nvPr/>
          </p:nvCxnSpPr>
          <p:spPr>
            <a:xfrm>
              <a:off x="10561847" y="884401"/>
              <a:ext cx="0" cy="6015631"/>
            </a:xfrm>
            <a:prstGeom prst="line">
              <a:avLst/>
            </a:prstGeom>
            <a:ln w="38100">
              <a:solidFill>
                <a:srgbClr val="92D050"/>
              </a:solidFill>
            </a:ln>
          </p:spPr>
          <p:style>
            <a:lnRef idx="1">
              <a:schemeClr val="accent4"/>
            </a:lnRef>
            <a:fillRef idx="0">
              <a:schemeClr val="accent4"/>
            </a:fillRef>
            <a:effectRef idx="0">
              <a:schemeClr val="accent4"/>
            </a:effectRef>
            <a:fontRef idx="minor">
              <a:schemeClr val="tx1"/>
            </a:fontRef>
          </p:style>
        </p:cxnSp>
      </p:grpSp>
      <p:sp>
        <p:nvSpPr>
          <p:cNvPr id="11" name="Star: 5 Points 10">
            <a:extLst>
              <a:ext uri="{FF2B5EF4-FFF2-40B4-BE49-F238E27FC236}">
                <a16:creationId xmlns:a16="http://schemas.microsoft.com/office/drawing/2014/main" id="{0B8E5DAF-D490-EA2E-F3D6-3B6CE89DD7E2}"/>
              </a:ext>
            </a:extLst>
          </p:cNvPr>
          <p:cNvSpPr/>
          <p:nvPr/>
        </p:nvSpPr>
        <p:spPr>
          <a:xfrm>
            <a:off x="7445767" y="1547599"/>
            <a:ext cx="216538" cy="25998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tar: 5 Points 12">
            <a:extLst>
              <a:ext uri="{FF2B5EF4-FFF2-40B4-BE49-F238E27FC236}">
                <a16:creationId xmlns:a16="http://schemas.microsoft.com/office/drawing/2014/main" id="{E4521405-F117-D13F-F4A6-06E2BC1CD112}"/>
              </a:ext>
            </a:extLst>
          </p:cNvPr>
          <p:cNvSpPr/>
          <p:nvPr/>
        </p:nvSpPr>
        <p:spPr>
          <a:xfrm>
            <a:off x="7476819" y="2360524"/>
            <a:ext cx="216538" cy="25998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tar: 5 Points 13">
            <a:extLst>
              <a:ext uri="{FF2B5EF4-FFF2-40B4-BE49-F238E27FC236}">
                <a16:creationId xmlns:a16="http://schemas.microsoft.com/office/drawing/2014/main" id="{A94E0E8F-C4C2-AB01-A40C-968F38026568}"/>
              </a:ext>
            </a:extLst>
          </p:cNvPr>
          <p:cNvSpPr/>
          <p:nvPr/>
        </p:nvSpPr>
        <p:spPr>
          <a:xfrm>
            <a:off x="7770575" y="3119031"/>
            <a:ext cx="216538" cy="25998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tar: 5 Points 14">
            <a:extLst>
              <a:ext uri="{FF2B5EF4-FFF2-40B4-BE49-F238E27FC236}">
                <a16:creationId xmlns:a16="http://schemas.microsoft.com/office/drawing/2014/main" id="{86FFD2C6-AD0C-2492-47BD-70E8B7F6224C}"/>
              </a:ext>
            </a:extLst>
          </p:cNvPr>
          <p:cNvSpPr/>
          <p:nvPr/>
        </p:nvSpPr>
        <p:spPr>
          <a:xfrm>
            <a:off x="8019371" y="3945056"/>
            <a:ext cx="216538" cy="25998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02578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P spid="1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BD4DF-D807-6547-8964-90ABE39E13DD}"/>
              </a:ext>
            </a:extLst>
          </p:cNvPr>
          <p:cNvSpPr>
            <a:spLocks noGrp="1"/>
          </p:cNvSpPr>
          <p:nvPr>
            <p:ph type="title"/>
          </p:nvPr>
        </p:nvSpPr>
        <p:spPr>
          <a:xfrm>
            <a:off x="322263" y="419447"/>
            <a:ext cx="4096407" cy="387798"/>
          </a:xfrm>
        </p:spPr>
        <p:txBody>
          <a:bodyPr/>
          <a:lstStyle/>
          <a:p>
            <a:r>
              <a:rPr lang="en-US" dirty="0"/>
              <a:t>AXI4-Read Transaction</a:t>
            </a:r>
          </a:p>
        </p:txBody>
      </p:sp>
      <p:sp>
        <p:nvSpPr>
          <p:cNvPr id="3" name="Content Placeholder 2">
            <a:extLst>
              <a:ext uri="{FF2B5EF4-FFF2-40B4-BE49-F238E27FC236}">
                <a16:creationId xmlns:a16="http://schemas.microsoft.com/office/drawing/2014/main" id="{6DAADD2E-B38F-0446-A9A3-C77A7CE81E56}"/>
              </a:ext>
            </a:extLst>
          </p:cNvPr>
          <p:cNvSpPr>
            <a:spLocks noGrp="1"/>
          </p:cNvSpPr>
          <p:nvPr>
            <p:ph idx="1"/>
          </p:nvPr>
        </p:nvSpPr>
        <p:spPr>
          <a:xfrm>
            <a:off x="319659" y="1041075"/>
            <a:ext cx="8347075" cy="1530675"/>
          </a:xfrm>
        </p:spPr>
        <p:txBody>
          <a:bodyPr/>
          <a:lstStyle/>
          <a:p>
            <a:r>
              <a:rPr lang="en-US" sz="2100" dirty="0"/>
              <a:t>Master read request</a:t>
            </a:r>
          </a:p>
          <a:p>
            <a:pPr lvl="1"/>
            <a:r>
              <a:rPr lang="en-US" sz="1800" dirty="0" err="1"/>
              <a:t>arfire</a:t>
            </a:r>
            <a:r>
              <a:rPr lang="en-US" sz="1800" dirty="0"/>
              <a:t> = </a:t>
            </a:r>
            <a:r>
              <a:rPr lang="en-US" sz="1800" dirty="0" err="1"/>
              <a:t>arvalid</a:t>
            </a:r>
            <a:r>
              <a:rPr lang="en-US" sz="1800" dirty="0"/>
              <a:t> &amp; </a:t>
            </a:r>
            <a:r>
              <a:rPr lang="en-US" sz="1800" dirty="0" err="1"/>
              <a:t>arready</a:t>
            </a:r>
            <a:endParaRPr lang="en-US" sz="1800" dirty="0"/>
          </a:p>
          <a:p>
            <a:r>
              <a:rPr lang="en-US" sz="2100" dirty="0"/>
              <a:t>Slave read response</a:t>
            </a:r>
          </a:p>
          <a:p>
            <a:pPr lvl="1"/>
            <a:r>
              <a:rPr lang="en-US" sz="1800" dirty="0" err="1"/>
              <a:t>rfire</a:t>
            </a:r>
            <a:r>
              <a:rPr lang="en-US" sz="1800" dirty="0"/>
              <a:t> = </a:t>
            </a:r>
            <a:r>
              <a:rPr lang="en-US" sz="1800" dirty="0" err="1"/>
              <a:t>rvalid</a:t>
            </a:r>
            <a:r>
              <a:rPr lang="en-US" sz="1800" dirty="0"/>
              <a:t> &amp; </a:t>
            </a:r>
            <a:r>
              <a:rPr lang="en-US" sz="1800" dirty="0" err="1"/>
              <a:t>rready</a:t>
            </a:r>
            <a:endParaRPr lang="en-US" sz="1800" dirty="0"/>
          </a:p>
          <a:p>
            <a:pPr lvl="1"/>
            <a:endParaRPr lang="en-US" dirty="0"/>
          </a:p>
        </p:txBody>
      </p:sp>
      <p:sp>
        <p:nvSpPr>
          <p:cNvPr id="4" name="Slide Number Placeholder 3">
            <a:extLst>
              <a:ext uri="{FF2B5EF4-FFF2-40B4-BE49-F238E27FC236}">
                <a16:creationId xmlns:a16="http://schemas.microsoft.com/office/drawing/2014/main" id="{FA09CD9E-0C11-504C-8D0B-B17D567AF5C0}"/>
              </a:ext>
            </a:extLst>
          </p:cNvPr>
          <p:cNvSpPr>
            <a:spLocks noGrp="1"/>
          </p:cNvSpPr>
          <p:nvPr>
            <p:ph type="sldNum" sz="quarter" idx="11"/>
          </p:nvPr>
        </p:nvSpPr>
        <p:spPr>
          <a:xfrm>
            <a:off x="8410703" y="4562662"/>
            <a:ext cx="512063" cy="381643"/>
          </a:xfrm>
        </p:spPr>
        <p:txBody>
          <a:bodyPr/>
          <a:lstStyle/>
          <a:p>
            <a:pPr>
              <a:defRPr/>
            </a:pPr>
            <a:fld id="{D2C425F6-CA7B-4977-8DCE-0B0DAF9AC9E5}" type="slidenum">
              <a:rPr lang="en-US" smtClean="0">
                <a:solidFill>
                  <a:srgbClr val="808080"/>
                </a:solidFill>
              </a:rPr>
              <a:pPr>
                <a:defRPr/>
              </a:pPr>
              <a:t>32</a:t>
            </a:fld>
            <a:endParaRPr lang="en-US">
              <a:solidFill>
                <a:srgbClr val="808080"/>
              </a:solidFill>
            </a:endParaRPr>
          </a:p>
        </p:txBody>
      </p:sp>
      <p:pic>
        <p:nvPicPr>
          <p:cNvPr id="10242" name="Picture 2" descr="Figure 3. AXI4-Lite Read Transaction.">
            <a:extLst>
              <a:ext uri="{FF2B5EF4-FFF2-40B4-BE49-F238E27FC236}">
                <a16:creationId xmlns:a16="http://schemas.microsoft.com/office/drawing/2014/main" id="{78495E98-BCBB-074E-AA74-5E682EA88C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2071" y="1202725"/>
            <a:ext cx="5986623" cy="3527306"/>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916B1F2E-5332-3346-B7AE-5C1A69F38F27}"/>
              </a:ext>
            </a:extLst>
          </p:cNvPr>
          <p:cNvCxnSpPr>
            <a:cxnSpLocks/>
          </p:cNvCxnSpPr>
          <p:nvPr/>
        </p:nvCxnSpPr>
        <p:spPr>
          <a:xfrm>
            <a:off x="6338375" y="1269728"/>
            <a:ext cx="0" cy="3460302"/>
          </a:xfrm>
          <a:prstGeom prst="line">
            <a:avLst/>
          </a:prstGeom>
          <a:ln w="38100">
            <a:solidFill>
              <a:srgbClr val="92D050"/>
            </a:solidFill>
          </a:ln>
        </p:spPr>
        <p:style>
          <a:lnRef idx="1">
            <a:schemeClr val="accent4"/>
          </a:lnRef>
          <a:fillRef idx="0">
            <a:schemeClr val="accent4"/>
          </a:fillRef>
          <a:effectRef idx="0">
            <a:schemeClr val="accent4"/>
          </a:effectRef>
          <a:fontRef idx="minor">
            <a:schemeClr val="tx1"/>
          </a:fontRef>
        </p:style>
      </p:cxnSp>
      <p:cxnSp>
        <p:nvCxnSpPr>
          <p:cNvPr id="11" name="Straight Connector 10">
            <a:extLst>
              <a:ext uri="{FF2B5EF4-FFF2-40B4-BE49-F238E27FC236}">
                <a16:creationId xmlns:a16="http://schemas.microsoft.com/office/drawing/2014/main" id="{540671C6-94CA-6647-B00A-2727E9122A58}"/>
              </a:ext>
            </a:extLst>
          </p:cNvPr>
          <p:cNvCxnSpPr>
            <a:cxnSpLocks/>
          </p:cNvCxnSpPr>
          <p:nvPr/>
        </p:nvCxnSpPr>
        <p:spPr>
          <a:xfrm>
            <a:off x="6636776" y="1269729"/>
            <a:ext cx="0" cy="3460303"/>
          </a:xfrm>
          <a:prstGeom prst="line">
            <a:avLst/>
          </a:prstGeom>
          <a:ln w="38100">
            <a:solidFill>
              <a:srgbClr val="92D050"/>
            </a:solidFill>
          </a:ln>
        </p:spPr>
        <p:style>
          <a:lnRef idx="1">
            <a:schemeClr val="accent4"/>
          </a:lnRef>
          <a:fillRef idx="0">
            <a:schemeClr val="accent4"/>
          </a:fillRef>
          <a:effectRef idx="0">
            <a:schemeClr val="accent4"/>
          </a:effectRef>
          <a:fontRef idx="minor">
            <a:schemeClr val="tx1"/>
          </a:fontRef>
        </p:style>
      </p:cxnSp>
      <p:grpSp>
        <p:nvGrpSpPr>
          <p:cNvPr id="24" name="Group 23">
            <a:extLst>
              <a:ext uri="{FF2B5EF4-FFF2-40B4-BE49-F238E27FC236}">
                <a16:creationId xmlns:a16="http://schemas.microsoft.com/office/drawing/2014/main" id="{1BB93BAD-A152-6E0F-17EA-5E7470567B3A}"/>
              </a:ext>
            </a:extLst>
          </p:cNvPr>
          <p:cNvGrpSpPr/>
          <p:nvPr/>
        </p:nvGrpSpPr>
        <p:grpSpPr>
          <a:xfrm>
            <a:off x="5824578" y="1678099"/>
            <a:ext cx="2581072" cy="1221434"/>
            <a:chOff x="6184730" y="2024185"/>
            <a:chExt cx="4075616" cy="1848639"/>
          </a:xfrm>
        </p:grpSpPr>
        <p:sp>
          <p:nvSpPr>
            <p:cNvPr id="5" name="Oval 4">
              <a:extLst>
                <a:ext uri="{FF2B5EF4-FFF2-40B4-BE49-F238E27FC236}">
                  <a16:creationId xmlns:a16="http://schemas.microsoft.com/office/drawing/2014/main" id="{F86E057E-BADC-804F-933D-D56BCD07C99D}"/>
                </a:ext>
              </a:extLst>
            </p:cNvPr>
            <p:cNvSpPr/>
            <p:nvPr/>
          </p:nvSpPr>
          <p:spPr>
            <a:xfrm>
              <a:off x="6184730" y="2024185"/>
              <a:ext cx="1717118" cy="279206"/>
            </a:xfrm>
            <a:prstGeom prst="ellipse">
              <a:avLst/>
            </a:prstGeom>
            <a:noFill/>
            <a:ln>
              <a:solidFill>
                <a:srgbClr val="92D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013" dirty="0"/>
            </a:p>
          </p:txBody>
        </p:sp>
        <p:sp>
          <p:nvSpPr>
            <p:cNvPr id="7" name="Oval 6">
              <a:extLst>
                <a:ext uri="{FF2B5EF4-FFF2-40B4-BE49-F238E27FC236}">
                  <a16:creationId xmlns:a16="http://schemas.microsoft.com/office/drawing/2014/main" id="{A3D2A61C-CD81-5A43-817C-459DF0FD6292}"/>
                </a:ext>
              </a:extLst>
            </p:cNvPr>
            <p:cNvSpPr/>
            <p:nvPr/>
          </p:nvSpPr>
          <p:spPr>
            <a:xfrm>
              <a:off x="6281289" y="2322403"/>
              <a:ext cx="1717118" cy="279206"/>
            </a:xfrm>
            <a:prstGeom prst="ellipse">
              <a:avLst/>
            </a:prstGeom>
            <a:noFill/>
            <a:ln>
              <a:solidFill>
                <a:srgbClr val="92D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013" dirty="0"/>
            </a:p>
          </p:txBody>
        </p:sp>
        <p:sp>
          <p:nvSpPr>
            <p:cNvPr id="8" name="Oval 7">
              <a:extLst>
                <a:ext uri="{FF2B5EF4-FFF2-40B4-BE49-F238E27FC236}">
                  <a16:creationId xmlns:a16="http://schemas.microsoft.com/office/drawing/2014/main" id="{63F52D19-B967-3247-80D0-ABD2F4CD76C6}"/>
                </a:ext>
              </a:extLst>
            </p:cNvPr>
            <p:cNvSpPr/>
            <p:nvPr/>
          </p:nvSpPr>
          <p:spPr>
            <a:xfrm>
              <a:off x="7350416" y="2630111"/>
              <a:ext cx="842272" cy="279206"/>
            </a:xfrm>
            <a:prstGeom prst="ellipse">
              <a:avLst/>
            </a:prstGeom>
            <a:noFill/>
            <a:ln>
              <a:solidFill>
                <a:srgbClr val="92D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013" dirty="0"/>
            </a:p>
          </p:txBody>
        </p:sp>
        <p:sp>
          <p:nvSpPr>
            <p:cNvPr id="12" name="Oval 11">
              <a:extLst>
                <a:ext uri="{FF2B5EF4-FFF2-40B4-BE49-F238E27FC236}">
                  <a16:creationId xmlns:a16="http://schemas.microsoft.com/office/drawing/2014/main" id="{830FDCBB-7BDB-4F4C-8F96-3FF37326E450}"/>
                </a:ext>
              </a:extLst>
            </p:cNvPr>
            <p:cNvSpPr/>
            <p:nvPr/>
          </p:nvSpPr>
          <p:spPr>
            <a:xfrm>
              <a:off x="7901847" y="3303984"/>
              <a:ext cx="2358499" cy="279206"/>
            </a:xfrm>
            <a:prstGeom prst="ellipse">
              <a:avLst/>
            </a:prstGeom>
            <a:noFill/>
            <a:ln>
              <a:solidFill>
                <a:srgbClr val="92D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013" dirty="0"/>
            </a:p>
          </p:txBody>
        </p:sp>
        <p:sp>
          <p:nvSpPr>
            <p:cNvPr id="13" name="Oval 12">
              <a:extLst>
                <a:ext uri="{FF2B5EF4-FFF2-40B4-BE49-F238E27FC236}">
                  <a16:creationId xmlns:a16="http://schemas.microsoft.com/office/drawing/2014/main" id="{B8DFA8F1-56CE-2F48-8365-846E69A1F2A8}"/>
                </a:ext>
              </a:extLst>
            </p:cNvPr>
            <p:cNvSpPr/>
            <p:nvPr/>
          </p:nvSpPr>
          <p:spPr>
            <a:xfrm>
              <a:off x="7828922" y="3593618"/>
              <a:ext cx="842272" cy="279206"/>
            </a:xfrm>
            <a:prstGeom prst="ellipse">
              <a:avLst/>
            </a:prstGeom>
            <a:noFill/>
            <a:ln>
              <a:solidFill>
                <a:srgbClr val="92D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013" dirty="0"/>
            </a:p>
          </p:txBody>
        </p:sp>
      </p:grpSp>
      <p:cxnSp>
        <p:nvCxnSpPr>
          <p:cNvPr id="14" name="Straight Connector 13">
            <a:extLst>
              <a:ext uri="{FF2B5EF4-FFF2-40B4-BE49-F238E27FC236}">
                <a16:creationId xmlns:a16="http://schemas.microsoft.com/office/drawing/2014/main" id="{F21E904E-29EF-3448-87D4-1750D78CCB3A}"/>
              </a:ext>
            </a:extLst>
          </p:cNvPr>
          <p:cNvCxnSpPr>
            <a:cxnSpLocks/>
          </p:cNvCxnSpPr>
          <p:nvPr/>
        </p:nvCxnSpPr>
        <p:spPr>
          <a:xfrm>
            <a:off x="6897935" y="1269728"/>
            <a:ext cx="0" cy="3460302"/>
          </a:xfrm>
          <a:prstGeom prst="line">
            <a:avLst/>
          </a:prstGeom>
          <a:ln w="38100">
            <a:solidFill>
              <a:srgbClr val="92D050"/>
            </a:solidFill>
          </a:ln>
        </p:spPr>
        <p:style>
          <a:lnRef idx="1">
            <a:schemeClr val="accent4"/>
          </a:lnRef>
          <a:fillRef idx="0">
            <a:schemeClr val="accent4"/>
          </a:fillRef>
          <a:effectRef idx="0">
            <a:schemeClr val="accent4"/>
          </a:effectRef>
          <a:fontRef idx="minor">
            <a:schemeClr val="tx1"/>
          </a:fontRef>
        </p:style>
      </p:cxnSp>
      <p:sp>
        <p:nvSpPr>
          <p:cNvPr id="6" name="Star: 5 Points 5">
            <a:extLst>
              <a:ext uri="{FF2B5EF4-FFF2-40B4-BE49-F238E27FC236}">
                <a16:creationId xmlns:a16="http://schemas.microsoft.com/office/drawing/2014/main" id="{C4EB485E-244C-9073-0676-615CE5FE452D}"/>
              </a:ext>
            </a:extLst>
          </p:cNvPr>
          <p:cNvSpPr/>
          <p:nvPr/>
        </p:nvSpPr>
        <p:spPr>
          <a:xfrm>
            <a:off x="6880117" y="1968928"/>
            <a:ext cx="361281" cy="308826"/>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tar: 5 Points 9">
            <a:extLst>
              <a:ext uri="{FF2B5EF4-FFF2-40B4-BE49-F238E27FC236}">
                <a16:creationId xmlns:a16="http://schemas.microsoft.com/office/drawing/2014/main" id="{1F284EEE-BAA9-9B53-8734-397D2B5215CE}"/>
              </a:ext>
            </a:extLst>
          </p:cNvPr>
          <p:cNvSpPr/>
          <p:nvPr/>
        </p:nvSpPr>
        <p:spPr>
          <a:xfrm>
            <a:off x="7196336" y="2605223"/>
            <a:ext cx="361281" cy="308826"/>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7200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253FF-CC41-6146-B0D9-6D20E0DF3673}"/>
              </a:ext>
            </a:extLst>
          </p:cNvPr>
          <p:cNvSpPr>
            <a:spLocks noGrp="1"/>
          </p:cNvSpPr>
          <p:nvPr>
            <p:ph type="title"/>
          </p:nvPr>
        </p:nvSpPr>
        <p:spPr/>
        <p:txBody>
          <a:bodyPr/>
          <a:lstStyle/>
          <a:p>
            <a:r>
              <a:rPr lang="en-US" dirty="0"/>
              <a:t>AXI4 Protocols</a:t>
            </a:r>
          </a:p>
        </p:txBody>
      </p:sp>
      <p:sp>
        <p:nvSpPr>
          <p:cNvPr id="3" name="Content Placeholder 2">
            <a:extLst>
              <a:ext uri="{FF2B5EF4-FFF2-40B4-BE49-F238E27FC236}">
                <a16:creationId xmlns:a16="http://schemas.microsoft.com/office/drawing/2014/main" id="{0DD69446-B728-014C-ABCE-C3501974052C}"/>
              </a:ext>
            </a:extLst>
          </p:cNvPr>
          <p:cNvSpPr>
            <a:spLocks noGrp="1"/>
          </p:cNvSpPr>
          <p:nvPr>
            <p:ph idx="1"/>
          </p:nvPr>
        </p:nvSpPr>
        <p:spPr>
          <a:xfrm>
            <a:off x="640080" y="1067617"/>
            <a:ext cx="7772400" cy="2952448"/>
          </a:xfrm>
        </p:spPr>
        <p:txBody>
          <a:bodyPr/>
          <a:lstStyle/>
          <a:p>
            <a:r>
              <a:rPr lang="en-US" sz="2100" dirty="0"/>
              <a:t>AXI4: A high performance memory mapped data and address interface. Capable of Burst access to memory mapped devices.</a:t>
            </a:r>
          </a:p>
          <a:p>
            <a:r>
              <a:rPr lang="en-US" sz="2100" dirty="0"/>
              <a:t>AXI4-Lite: A subset of AXI, lacking burst access capability. Has a simpler interface than the full AXI4 interface.</a:t>
            </a:r>
          </a:p>
          <a:p>
            <a:r>
              <a:rPr lang="en-US" sz="2100" dirty="0"/>
              <a:t>AXI4-Stream: A fast unidirectional protocol for transferring data from master to slave.</a:t>
            </a:r>
          </a:p>
          <a:p>
            <a:endParaRPr lang="en-US" dirty="0"/>
          </a:p>
        </p:txBody>
      </p:sp>
      <p:sp>
        <p:nvSpPr>
          <p:cNvPr id="4" name="Slide Number Placeholder 3">
            <a:extLst>
              <a:ext uri="{FF2B5EF4-FFF2-40B4-BE49-F238E27FC236}">
                <a16:creationId xmlns:a16="http://schemas.microsoft.com/office/drawing/2014/main" id="{D65FB1BE-34FD-4446-9801-634D300E8FF2}"/>
              </a:ext>
            </a:extLst>
          </p:cNvPr>
          <p:cNvSpPr>
            <a:spLocks noGrp="1"/>
          </p:cNvSpPr>
          <p:nvPr>
            <p:ph type="sldNum" sz="quarter" idx="11"/>
          </p:nvPr>
        </p:nvSpPr>
        <p:spPr/>
        <p:txBody>
          <a:bodyPr/>
          <a:lstStyle/>
          <a:p>
            <a:pPr>
              <a:defRPr/>
            </a:pPr>
            <a:fld id="{D2C425F6-CA7B-4977-8DCE-0B0DAF9AC9E5}" type="slidenum">
              <a:rPr lang="en-US" smtClean="0">
                <a:solidFill>
                  <a:srgbClr val="808080"/>
                </a:solidFill>
              </a:rPr>
              <a:pPr>
                <a:defRPr/>
              </a:pPr>
              <a:t>33</a:t>
            </a:fld>
            <a:endParaRPr lang="en-US">
              <a:solidFill>
                <a:srgbClr val="808080"/>
              </a:solidFill>
            </a:endParaRPr>
          </a:p>
        </p:txBody>
      </p:sp>
      <p:sp>
        <p:nvSpPr>
          <p:cNvPr id="5" name="TextBox 4">
            <a:extLst>
              <a:ext uri="{FF2B5EF4-FFF2-40B4-BE49-F238E27FC236}">
                <a16:creationId xmlns:a16="http://schemas.microsoft.com/office/drawing/2014/main" id="{A1EF2B57-23EC-9745-9A2D-698577B6028D}"/>
              </a:ext>
            </a:extLst>
          </p:cNvPr>
          <p:cNvSpPr txBox="1"/>
          <p:nvPr/>
        </p:nvSpPr>
        <p:spPr>
          <a:xfrm>
            <a:off x="109938" y="4866501"/>
            <a:ext cx="4160113" cy="248209"/>
          </a:xfrm>
          <a:prstGeom prst="rect">
            <a:avLst/>
          </a:prstGeom>
          <a:noFill/>
        </p:spPr>
        <p:txBody>
          <a:bodyPr wrap="none" rtlCol="0">
            <a:spAutoFit/>
          </a:bodyPr>
          <a:lstStyle/>
          <a:p>
            <a:r>
              <a:rPr lang="en-US" sz="1013" dirty="0"/>
              <a:t>https://</a:t>
            </a:r>
            <a:r>
              <a:rPr lang="en-US" sz="1013" dirty="0" err="1"/>
              <a:t>www.realdigital.org</a:t>
            </a:r>
            <a:r>
              <a:rPr lang="en-US" sz="1013" dirty="0"/>
              <a:t>/doc/a9fee931f7a172423e1ba73f66ca4081</a:t>
            </a:r>
          </a:p>
        </p:txBody>
      </p:sp>
    </p:spTree>
    <p:extLst>
      <p:ext uri="{BB962C8B-B14F-4D97-AF65-F5344CB8AC3E}">
        <p14:creationId xmlns:p14="http://schemas.microsoft.com/office/powerpoint/2010/main" val="151290123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253FF-CC41-6146-B0D9-6D20E0DF3673}"/>
              </a:ext>
            </a:extLst>
          </p:cNvPr>
          <p:cNvSpPr>
            <a:spLocks noGrp="1"/>
          </p:cNvSpPr>
          <p:nvPr>
            <p:ph type="title"/>
          </p:nvPr>
        </p:nvSpPr>
        <p:spPr/>
        <p:txBody>
          <a:bodyPr/>
          <a:lstStyle/>
          <a:p>
            <a:r>
              <a:rPr lang="en-US" dirty="0"/>
              <a:t>AXI4 Stream Protocol</a:t>
            </a:r>
          </a:p>
        </p:txBody>
      </p:sp>
      <p:sp>
        <p:nvSpPr>
          <p:cNvPr id="3" name="Content Placeholder 2">
            <a:extLst>
              <a:ext uri="{FF2B5EF4-FFF2-40B4-BE49-F238E27FC236}">
                <a16:creationId xmlns:a16="http://schemas.microsoft.com/office/drawing/2014/main" id="{0DD69446-B728-014C-ABCE-C3501974052C}"/>
              </a:ext>
            </a:extLst>
          </p:cNvPr>
          <p:cNvSpPr>
            <a:spLocks noGrp="1"/>
          </p:cNvSpPr>
          <p:nvPr>
            <p:ph idx="1"/>
          </p:nvPr>
        </p:nvSpPr>
        <p:spPr>
          <a:xfrm>
            <a:off x="618800" y="960162"/>
            <a:ext cx="8666761" cy="1868717"/>
          </a:xfrm>
        </p:spPr>
        <p:txBody>
          <a:bodyPr/>
          <a:lstStyle/>
          <a:p>
            <a:r>
              <a:rPr lang="en-US" sz="2100" dirty="0"/>
              <a:t>Simple transfer of data in a single transaction (no address!)</a:t>
            </a:r>
          </a:p>
          <a:p>
            <a:r>
              <a:rPr lang="en-US" sz="2100" dirty="0"/>
              <a:t>A transfer fires when</a:t>
            </a:r>
          </a:p>
          <a:p>
            <a:pPr lvl="1"/>
            <a:r>
              <a:rPr lang="en-US" dirty="0" err="1"/>
              <a:t>tvalid</a:t>
            </a:r>
            <a:r>
              <a:rPr lang="en-US" dirty="0"/>
              <a:t> &amp; </a:t>
            </a:r>
            <a:r>
              <a:rPr lang="en-US" dirty="0" err="1"/>
              <a:t>tready</a:t>
            </a:r>
            <a:r>
              <a:rPr lang="en-US" dirty="0"/>
              <a:t> == 1</a:t>
            </a:r>
          </a:p>
          <a:p>
            <a:r>
              <a:rPr lang="en-US" sz="2100" dirty="0"/>
              <a:t>End of packet fires when</a:t>
            </a:r>
          </a:p>
          <a:p>
            <a:pPr lvl="1"/>
            <a:r>
              <a:rPr lang="en-US" sz="1800" dirty="0" err="1"/>
              <a:t>tlast</a:t>
            </a:r>
            <a:r>
              <a:rPr lang="en-US" sz="1800" dirty="0"/>
              <a:t> == 1</a:t>
            </a:r>
          </a:p>
          <a:p>
            <a:pPr lvl="1"/>
            <a:endParaRPr lang="en-US" dirty="0"/>
          </a:p>
        </p:txBody>
      </p:sp>
      <p:sp>
        <p:nvSpPr>
          <p:cNvPr id="4" name="Slide Number Placeholder 3">
            <a:extLst>
              <a:ext uri="{FF2B5EF4-FFF2-40B4-BE49-F238E27FC236}">
                <a16:creationId xmlns:a16="http://schemas.microsoft.com/office/drawing/2014/main" id="{D65FB1BE-34FD-4446-9801-634D300E8FF2}"/>
              </a:ext>
            </a:extLst>
          </p:cNvPr>
          <p:cNvSpPr>
            <a:spLocks noGrp="1"/>
          </p:cNvSpPr>
          <p:nvPr>
            <p:ph type="sldNum" sz="quarter" idx="11"/>
          </p:nvPr>
        </p:nvSpPr>
        <p:spPr/>
        <p:txBody>
          <a:bodyPr/>
          <a:lstStyle/>
          <a:p>
            <a:pPr>
              <a:defRPr/>
            </a:pPr>
            <a:fld id="{D2C425F6-CA7B-4977-8DCE-0B0DAF9AC9E5}" type="slidenum">
              <a:rPr lang="en-US" smtClean="0">
                <a:solidFill>
                  <a:srgbClr val="808080"/>
                </a:solidFill>
              </a:rPr>
              <a:pPr>
                <a:defRPr/>
              </a:pPr>
              <a:t>34</a:t>
            </a:fld>
            <a:endParaRPr lang="en-US">
              <a:solidFill>
                <a:srgbClr val="808080"/>
              </a:solidFill>
            </a:endParaRPr>
          </a:p>
        </p:txBody>
      </p:sp>
      <p:sp>
        <p:nvSpPr>
          <p:cNvPr id="5" name="TextBox 4">
            <a:extLst>
              <a:ext uri="{FF2B5EF4-FFF2-40B4-BE49-F238E27FC236}">
                <a16:creationId xmlns:a16="http://schemas.microsoft.com/office/drawing/2014/main" id="{A1EF2B57-23EC-9745-9A2D-698577B6028D}"/>
              </a:ext>
            </a:extLst>
          </p:cNvPr>
          <p:cNvSpPr txBox="1"/>
          <p:nvPr/>
        </p:nvSpPr>
        <p:spPr>
          <a:xfrm>
            <a:off x="109938" y="4866501"/>
            <a:ext cx="4160113" cy="248209"/>
          </a:xfrm>
          <a:prstGeom prst="rect">
            <a:avLst/>
          </a:prstGeom>
          <a:noFill/>
        </p:spPr>
        <p:txBody>
          <a:bodyPr wrap="none" rtlCol="0">
            <a:spAutoFit/>
          </a:bodyPr>
          <a:lstStyle/>
          <a:p>
            <a:r>
              <a:rPr lang="en-US" sz="1013" dirty="0"/>
              <a:t>https://</a:t>
            </a:r>
            <a:r>
              <a:rPr lang="en-US" sz="1013" dirty="0" err="1"/>
              <a:t>www.realdigital.org</a:t>
            </a:r>
            <a:r>
              <a:rPr lang="en-US" sz="1013" dirty="0"/>
              <a:t>/doc/a9fee931f7a172423e1ba73f66ca4081</a:t>
            </a:r>
          </a:p>
        </p:txBody>
      </p:sp>
      <p:sp>
        <p:nvSpPr>
          <p:cNvPr id="6" name="Rectangle 5">
            <a:extLst>
              <a:ext uri="{FF2B5EF4-FFF2-40B4-BE49-F238E27FC236}">
                <a16:creationId xmlns:a16="http://schemas.microsoft.com/office/drawing/2014/main" id="{94E9F8D3-69DA-82A1-AEF9-A586D90CA57B}"/>
              </a:ext>
            </a:extLst>
          </p:cNvPr>
          <p:cNvSpPr/>
          <p:nvPr/>
        </p:nvSpPr>
        <p:spPr>
          <a:xfrm>
            <a:off x="6694676" y="2666924"/>
            <a:ext cx="1061325" cy="204299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13" dirty="0"/>
              <a:t>AXI Stream Slave</a:t>
            </a:r>
          </a:p>
        </p:txBody>
      </p:sp>
      <p:sp>
        <p:nvSpPr>
          <p:cNvPr id="7" name="Rectangle 6">
            <a:extLst>
              <a:ext uri="{FF2B5EF4-FFF2-40B4-BE49-F238E27FC236}">
                <a16:creationId xmlns:a16="http://schemas.microsoft.com/office/drawing/2014/main" id="{6EC82C70-94F3-7A5C-F22D-27D388FA1E61}"/>
              </a:ext>
            </a:extLst>
          </p:cNvPr>
          <p:cNvSpPr/>
          <p:nvPr/>
        </p:nvSpPr>
        <p:spPr>
          <a:xfrm>
            <a:off x="1797680" y="2690614"/>
            <a:ext cx="1061325" cy="201930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13" dirty="0"/>
              <a:t>AXI Stream Master</a:t>
            </a:r>
          </a:p>
        </p:txBody>
      </p:sp>
      <p:sp>
        <p:nvSpPr>
          <p:cNvPr id="8" name="Rectangle 7">
            <a:extLst>
              <a:ext uri="{FF2B5EF4-FFF2-40B4-BE49-F238E27FC236}">
                <a16:creationId xmlns:a16="http://schemas.microsoft.com/office/drawing/2014/main" id="{457A840E-529E-4B14-274C-EC9CFF338EDA}"/>
              </a:ext>
            </a:extLst>
          </p:cNvPr>
          <p:cNvSpPr/>
          <p:nvPr/>
        </p:nvSpPr>
        <p:spPr>
          <a:xfrm>
            <a:off x="3820809" y="3730538"/>
            <a:ext cx="425568" cy="246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3</a:t>
            </a:r>
          </a:p>
        </p:txBody>
      </p:sp>
      <p:sp>
        <p:nvSpPr>
          <p:cNvPr id="9" name="Rectangle 8">
            <a:extLst>
              <a:ext uri="{FF2B5EF4-FFF2-40B4-BE49-F238E27FC236}">
                <a16:creationId xmlns:a16="http://schemas.microsoft.com/office/drawing/2014/main" id="{120A78E7-DACA-4811-3080-94825B243B3B}"/>
              </a:ext>
            </a:extLst>
          </p:cNvPr>
          <p:cNvSpPr/>
          <p:nvPr/>
        </p:nvSpPr>
        <p:spPr>
          <a:xfrm>
            <a:off x="4385194" y="3732225"/>
            <a:ext cx="425568" cy="246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2</a:t>
            </a:r>
          </a:p>
        </p:txBody>
      </p:sp>
      <p:sp>
        <p:nvSpPr>
          <p:cNvPr id="10" name="Rectangle 9">
            <a:extLst>
              <a:ext uri="{FF2B5EF4-FFF2-40B4-BE49-F238E27FC236}">
                <a16:creationId xmlns:a16="http://schemas.microsoft.com/office/drawing/2014/main" id="{54B1C18E-5A9A-02CA-6A6F-C16CC5141627}"/>
              </a:ext>
            </a:extLst>
          </p:cNvPr>
          <p:cNvSpPr/>
          <p:nvPr/>
        </p:nvSpPr>
        <p:spPr>
          <a:xfrm>
            <a:off x="4952181" y="3727335"/>
            <a:ext cx="425568" cy="246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1</a:t>
            </a:r>
          </a:p>
        </p:txBody>
      </p:sp>
      <p:sp>
        <p:nvSpPr>
          <p:cNvPr id="11" name="Rectangle 10">
            <a:extLst>
              <a:ext uri="{FF2B5EF4-FFF2-40B4-BE49-F238E27FC236}">
                <a16:creationId xmlns:a16="http://schemas.microsoft.com/office/drawing/2014/main" id="{93A28E09-1607-8CA5-D285-CC5DF660A9DC}"/>
              </a:ext>
            </a:extLst>
          </p:cNvPr>
          <p:cNvSpPr/>
          <p:nvPr/>
        </p:nvSpPr>
        <p:spPr>
          <a:xfrm>
            <a:off x="5519168" y="3721795"/>
            <a:ext cx="425568" cy="246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0</a:t>
            </a:r>
          </a:p>
        </p:txBody>
      </p:sp>
      <p:cxnSp>
        <p:nvCxnSpPr>
          <p:cNvPr id="13" name="Straight Arrow Connector 12">
            <a:extLst>
              <a:ext uri="{FF2B5EF4-FFF2-40B4-BE49-F238E27FC236}">
                <a16:creationId xmlns:a16="http://schemas.microsoft.com/office/drawing/2014/main" id="{C0FC5BF5-AB64-AC22-F797-30FABB0B7362}"/>
              </a:ext>
            </a:extLst>
          </p:cNvPr>
          <p:cNvCxnSpPr/>
          <p:nvPr/>
        </p:nvCxnSpPr>
        <p:spPr>
          <a:xfrm>
            <a:off x="2899071" y="2967374"/>
            <a:ext cx="377424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3ABFDC57-DCD2-8F26-CD23-CDF241375E2C}"/>
              </a:ext>
            </a:extLst>
          </p:cNvPr>
          <p:cNvCxnSpPr>
            <a:cxnSpLocks/>
          </p:cNvCxnSpPr>
          <p:nvPr/>
        </p:nvCxnSpPr>
        <p:spPr>
          <a:xfrm flipH="1">
            <a:off x="2899072" y="3257701"/>
            <a:ext cx="3694115" cy="166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TextBox 17">
            <a:extLst>
              <a:ext uri="{FF2B5EF4-FFF2-40B4-BE49-F238E27FC236}">
                <a16:creationId xmlns:a16="http://schemas.microsoft.com/office/drawing/2014/main" id="{794B1E07-668E-8C45-869F-502051E7568C}"/>
              </a:ext>
            </a:extLst>
          </p:cNvPr>
          <p:cNvSpPr txBox="1"/>
          <p:nvPr/>
        </p:nvSpPr>
        <p:spPr>
          <a:xfrm>
            <a:off x="2998357" y="2698485"/>
            <a:ext cx="1401136" cy="248209"/>
          </a:xfrm>
          <a:prstGeom prst="rect">
            <a:avLst/>
          </a:prstGeom>
          <a:noFill/>
        </p:spPr>
        <p:txBody>
          <a:bodyPr wrap="square" rtlCol="0">
            <a:spAutoFit/>
          </a:bodyPr>
          <a:lstStyle/>
          <a:p>
            <a:r>
              <a:rPr lang="en-US" sz="1013" dirty="0" err="1"/>
              <a:t>tvalid</a:t>
            </a:r>
            <a:endParaRPr lang="en-US" sz="1013" dirty="0"/>
          </a:p>
        </p:txBody>
      </p:sp>
      <p:sp>
        <p:nvSpPr>
          <p:cNvPr id="19" name="TextBox 18">
            <a:extLst>
              <a:ext uri="{FF2B5EF4-FFF2-40B4-BE49-F238E27FC236}">
                <a16:creationId xmlns:a16="http://schemas.microsoft.com/office/drawing/2014/main" id="{038BA741-D77F-FA25-8EB0-8D31A281E5A4}"/>
              </a:ext>
            </a:extLst>
          </p:cNvPr>
          <p:cNvSpPr txBox="1"/>
          <p:nvPr/>
        </p:nvSpPr>
        <p:spPr>
          <a:xfrm>
            <a:off x="5977805" y="2997315"/>
            <a:ext cx="615382" cy="248209"/>
          </a:xfrm>
          <a:prstGeom prst="rect">
            <a:avLst/>
          </a:prstGeom>
          <a:noFill/>
        </p:spPr>
        <p:txBody>
          <a:bodyPr wrap="square" rtlCol="0">
            <a:spAutoFit/>
          </a:bodyPr>
          <a:lstStyle/>
          <a:p>
            <a:r>
              <a:rPr lang="en-US" sz="1013" dirty="0" err="1"/>
              <a:t>tready</a:t>
            </a:r>
            <a:endParaRPr lang="en-US" sz="1013" dirty="0"/>
          </a:p>
        </p:txBody>
      </p:sp>
      <p:cxnSp>
        <p:nvCxnSpPr>
          <p:cNvPr id="20" name="Straight Arrow Connector 19">
            <a:extLst>
              <a:ext uri="{FF2B5EF4-FFF2-40B4-BE49-F238E27FC236}">
                <a16:creationId xmlns:a16="http://schemas.microsoft.com/office/drawing/2014/main" id="{148C7D19-6ADB-213D-89DF-A1648422CE83}"/>
              </a:ext>
            </a:extLst>
          </p:cNvPr>
          <p:cNvCxnSpPr/>
          <p:nvPr/>
        </p:nvCxnSpPr>
        <p:spPr>
          <a:xfrm>
            <a:off x="2899071" y="4067993"/>
            <a:ext cx="377424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7FA023BD-9B00-924A-8C74-590E31A759BD}"/>
              </a:ext>
            </a:extLst>
          </p:cNvPr>
          <p:cNvCxnSpPr/>
          <p:nvPr/>
        </p:nvCxnSpPr>
        <p:spPr>
          <a:xfrm>
            <a:off x="2899071" y="4398050"/>
            <a:ext cx="377424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848A202F-41E6-604E-ECE6-C43F3B18C363}"/>
              </a:ext>
            </a:extLst>
          </p:cNvPr>
          <p:cNvSpPr txBox="1"/>
          <p:nvPr/>
        </p:nvSpPr>
        <p:spPr>
          <a:xfrm>
            <a:off x="2971624" y="3807286"/>
            <a:ext cx="1401136" cy="248209"/>
          </a:xfrm>
          <a:prstGeom prst="rect">
            <a:avLst/>
          </a:prstGeom>
          <a:noFill/>
        </p:spPr>
        <p:txBody>
          <a:bodyPr wrap="square" rtlCol="0">
            <a:spAutoFit/>
          </a:bodyPr>
          <a:lstStyle/>
          <a:p>
            <a:r>
              <a:rPr lang="en-US" sz="1013" dirty="0" err="1"/>
              <a:t>tdata</a:t>
            </a:r>
            <a:endParaRPr lang="en-US" sz="1013" dirty="0"/>
          </a:p>
        </p:txBody>
      </p:sp>
      <p:sp>
        <p:nvSpPr>
          <p:cNvPr id="23" name="TextBox 22">
            <a:extLst>
              <a:ext uri="{FF2B5EF4-FFF2-40B4-BE49-F238E27FC236}">
                <a16:creationId xmlns:a16="http://schemas.microsoft.com/office/drawing/2014/main" id="{98B1E077-F596-DA65-F726-75E823B7AC1B}"/>
              </a:ext>
            </a:extLst>
          </p:cNvPr>
          <p:cNvSpPr txBox="1"/>
          <p:nvPr/>
        </p:nvSpPr>
        <p:spPr>
          <a:xfrm>
            <a:off x="2987450" y="4146241"/>
            <a:ext cx="1401136" cy="248209"/>
          </a:xfrm>
          <a:prstGeom prst="rect">
            <a:avLst/>
          </a:prstGeom>
          <a:noFill/>
        </p:spPr>
        <p:txBody>
          <a:bodyPr wrap="square" rtlCol="0">
            <a:spAutoFit/>
          </a:bodyPr>
          <a:lstStyle/>
          <a:p>
            <a:r>
              <a:rPr lang="en-US" sz="1013" dirty="0" err="1"/>
              <a:t>tlast</a:t>
            </a:r>
            <a:endParaRPr lang="en-US" sz="1013" dirty="0"/>
          </a:p>
        </p:txBody>
      </p:sp>
    </p:spTree>
    <p:extLst>
      <p:ext uri="{BB962C8B-B14F-4D97-AF65-F5344CB8AC3E}">
        <p14:creationId xmlns:p14="http://schemas.microsoft.com/office/powerpoint/2010/main" val="25152053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84DA7-AE01-C34C-89C1-FC45E8DA078F}"/>
              </a:ext>
            </a:extLst>
          </p:cNvPr>
          <p:cNvSpPr>
            <a:spLocks noGrp="1"/>
          </p:cNvSpPr>
          <p:nvPr>
            <p:ph type="title"/>
          </p:nvPr>
        </p:nvSpPr>
        <p:spPr/>
        <p:txBody>
          <a:bodyPr/>
          <a:lstStyle/>
          <a:p>
            <a:r>
              <a:rPr lang="en-US" dirty="0"/>
              <a:t>AXI Interfaces</a:t>
            </a:r>
          </a:p>
        </p:txBody>
      </p:sp>
      <p:sp>
        <p:nvSpPr>
          <p:cNvPr id="3" name="Content Placeholder 2">
            <a:extLst>
              <a:ext uri="{FF2B5EF4-FFF2-40B4-BE49-F238E27FC236}">
                <a16:creationId xmlns:a16="http://schemas.microsoft.com/office/drawing/2014/main" id="{F21672BC-153E-2043-8728-A3AB4263942D}"/>
              </a:ext>
            </a:extLst>
          </p:cNvPr>
          <p:cNvSpPr>
            <a:spLocks noGrp="1"/>
          </p:cNvSpPr>
          <p:nvPr>
            <p:ph idx="1"/>
          </p:nvPr>
        </p:nvSpPr>
        <p:spPr>
          <a:xfrm>
            <a:off x="339725" y="1184636"/>
            <a:ext cx="8347075" cy="193899"/>
          </a:xfrm>
        </p:spPr>
        <p:txBody>
          <a:bodyPr/>
          <a:lstStyle/>
          <a:p>
            <a:endParaRPr lang="en-US" dirty="0"/>
          </a:p>
        </p:txBody>
      </p:sp>
      <p:sp>
        <p:nvSpPr>
          <p:cNvPr id="4" name="Slide Number Placeholder 3">
            <a:extLst>
              <a:ext uri="{FF2B5EF4-FFF2-40B4-BE49-F238E27FC236}">
                <a16:creationId xmlns:a16="http://schemas.microsoft.com/office/drawing/2014/main" id="{AD5C19C4-7B2E-4B42-B0F9-9D3DC42C576C}"/>
              </a:ext>
            </a:extLst>
          </p:cNvPr>
          <p:cNvSpPr>
            <a:spLocks noGrp="1"/>
          </p:cNvSpPr>
          <p:nvPr>
            <p:ph type="sldNum" sz="quarter" idx="11"/>
          </p:nvPr>
        </p:nvSpPr>
        <p:spPr/>
        <p:txBody>
          <a:bodyPr/>
          <a:lstStyle/>
          <a:p>
            <a:pPr>
              <a:defRPr/>
            </a:pPr>
            <a:fld id="{D2C425F6-CA7B-4977-8DCE-0B0DAF9AC9E5}" type="slidenum">
              <a:rPr lang="en-US" smtClean="0">
                <a:solidFill>
                  <a:srgbClr val="808080"/>
                </a:solidFill>
              </a:rPr>
              <a:pPr>
                <a:defRPr/>
              </a:pPr>
              <a:t>35</a:t>
            </a:fld>
            <a:endParaRPr lang="en-US">
              <a:solidFill>
                <a:srgbClr val="808080"/>
              </a:solidFill>
            </a:endParaRPr>
          </a:p>
        </p:txBody>
      </p:sp>
      <p:sp>
        <p:nvSpPr>
          <p:cNvPr id="5" name="TextBox 4">
            <a:extLst>
              <a:ext uri="{FF2B5EF4-FFF2-40B4-BE49-F238E27FC236}">
                <a16:creationId xmlns:a16="http://schemas.microsoft.com/office/drawing/2014/main" id="{9F8984A8-7B27-6242-9746-CDE5DC2ABDFE}"/>
              </a:ext>
            </a:extLst>
          </p:cNvPr>
          <p:cNvSpPr txBox="1"/>
          <p:nvPr/>
        </p:nvSpPr>
        <p:spPr>
          <a:xfrm>
            <a:off x="339725" y="2549098"/>
            <a:ext cx="1184274" cy="248209"/>
          </a:xfrm>
          <a:prstGeom prst="rect">
            <a:avLst/>
          </a:prstGeom>
          <a:noFill/>
        </p:spPr>
        <p:txBody>
          <a:bodyPr wrap="square" rtlCol="0">
            <a:spAutoFit/>
          </a:bodyPr>
          <a:lstStyle/>
          <a:p>
            <a:r>
              <a:rPr lang="en-US" sz="1013" dirty="0"/>
              <a:t>AXI Interfaces</a:t>
            </a:r>
          </a:p>
        </p:txBody>
      </p:sp>
      <p:sp>
        <p:nvSpPr>
          <p:cNvPr id="6" name="TextBox 5">
            <a:extLst>
              <a:ext uri="{FF2B5EF4-FFF2-40B4-BE49-F238E27FC236}">
                <a16:creationId xmlns:a16="http://schemas.microsoft.com/office/drawing/2014/main" id="{4577A9F4-BC8A-D94E-AC96-C1DF5A4A6497}"/>
              </a:ext>
            </a:extLst>
          </p:cNvPr>
          <p:cNvSpPr txBox="1"/>
          <p:nvPr/>
        </p:nvSpPr>
        <p:spPr>
          <a:xfrm>
            <a:off x="1946707" y="1874874"/>
            <a:ext cx="692818" cy="404085"/>
          </a:xfrm>
          <a:prstGeom prst="rect">
            <a:avLst/>
          </a:prstGeom>
          <a:noFill/>
        </p:spPr>
        <p:txBody>
          <a:bodyPr wrap="none" rtlCol="0">
            <a:spAutoFit/>
          </a:bodyPr>
          <a:lstStyle/>
          <a:p>
            <a:r>
              <a:rPr lang="en-US" sz="1013" dirty="0"/>
              <a:t>Memory </a:t>
            </a:r>
          </a:p>
          <a:p>
            <a:r>
              <a:rPr lang="en-US" sz="1013" dirty="0"/>
              <a:t>Mapped</a:t>
            </a:r>
          </a:p>
        </p:txBody>
      </p:sp>
      <p:sp>
        <p:nvSpPr>
          <p:cNvPr id="7" name="TextBox 6">
            <a:extLst>
              <a:ext uri="{FF2B5EF4-FFF2-40B4-BE49-F238E27FC236}">
                <a16:creationId xmlns:a16="http://schemas.microsoft.com/office/drawing/2014/main" id="{970837F2-BDF5-FC44-BA95-3F342F7DEFC5}"/>
              </a:ext>
            </a:extLst>
          </p:cNvPr>
          <p:cNvSpPr txBox="1"/>
          <p:nvPr/>
        </p:nvSpPr>
        <p:spPr>
          <a:xfrm>
            <a:off x="1946708" y="3063443"/>
            <a:ext cx="604653" cy="248209"/>
          </a:xfrm>
          <a:prstGeom prst="rect">
            <a:avLst/>
          </a:prstGeom>
          <a:noFill/>
        </p:spPr>
        <p:txBody>
          <a:bodyPr wrap="none" rtlCol="0">
            <a:spAutoFit/>
          </a:bodyPr>
          <a:lstStyle/>
          <a:p>
            <a:r>
              <a:rPr lang="en-US" sz="1013" dirty="0"/>
              <a:t>Stream</a:t>
            </a:r>
          </a:p>
        </p:txBody>
      </p:sp>
      <p:sp>
        <p:nvSpPr>
          <p:cNvPr id="8" name="TextBox 7">
            <a:extLst>
              <a:ext uri="{FF2B5EF4-FFF2-40B4-BE49-F238E27FC236}">
                <a16:creationId xmlns:a16="http://schemas.microsoft.com/office/drawing/2014/main" id="{15DBA1D1-9283-2F4E-8187-F8068243C9B0}"/>
              </a:ext>
            </a:extLst>
          </p:cNvPr>
          <p:cNvSpPr txBox="1"/>
          <p:nvPr/>
        </p:nvSpPr>
        <p:spPr>
          <a:xfrm>
            <a:off x="3349481" y="1232802"/>
            <a:ext cx="1096775" cy="404085"/>
          </a:xfrm>
          <a:prstGeom prst="rect">
            <a:avLst/>
          </a:prstGeom>
          <a:noFill/>
        </p:spPr>
        <p:txBody>
          <a:bodyPr wrap="none" rtlCol="0">
            <a:spAutoFit/>
          </a:bodyPr>
          <a:lstStyle/>
          <a:p>
            <a:r>
              <a:rPr lang="en-US" sz="1013" dirty="0"/>
              <a:t>Full AXI </a:t>
            </a:r>
          </a:p>
          <a:p>
            <a:r>
              <a:rPr lang="en-US" sz="1013" dirty="0"/>
              <a:t>(Burst Capable)</a:t>
            </a:r>
          </a:p>
        </p:txBody>
      </p:sp>
      <p:sp>
        <p:nvSpPr>
          <p:cNvPr id="9" name="TextBox 8">
            <a:extLst>
              <a:ext uri="{FF2B5EF4-FFF2-40B4-BE49-F238E27FC236}">
                <a16:creationId xmlns:a16="http://schemas.microsoft.com/office/drawing/2014/main" id="{5D8A1A0C-DA72-F547-B7B4-962445A98957}"/>
              </a:ext>
            </a:extLst>
          </p:cNvPr>
          <p:cNvSpPr txBox="1"/>
          <p:nvPr/>
        </p:nvSpPr>
        <p:spPr>
          <a:xfrm>
            <a:off x="3296438" y="2141979"/>
            <a:ext cx="928459" cy="404085"/>
          </a:xfrm>
          <a:prstGeom prst="rect">
            <a:avLst/>
          </a:prstGeom>
          <a:noFill/>
        </p:spPr>
        <p:txBody>
          <a:bodyPr wrap="none" rtlCol="0">
            <a:spAutoFit/>
          </a:bodyPr>
          <a:lstStyle/>
          <a:p>
            <a:r>
              <a:rPr lang="en-US" sz="1013" dirty="0"/>
              <a:t>AXI-Lite</a:t>
            </a:r>
          </a:p>
          <a:p>
            <a:r>
              <a:rPr lang="en-US" sz="1013" dirty="0"/>
              <a:t>(Single-beat)</a:t>
            </a:r>
          </a:p>
        </p:txBody>
      </p:sp>
      <p:cxnSp>
        <p:nvCxnSpPr>
          <p:cNvPr id="11" name="Straight Arrow Connector 10">
            <a:extLst>
              <a:ext uri="{FF2B5EF4-FFF2-40B4-BE49-F238E27FC236}">
                <a16:creationId xmlns:a16="http://schemas.microsoft.com/office/drawing/2014/main" id="{60B8D1E7-6FC7-304A-A325-1405EA3EA242}"/>
              </a:ext>
            </a:extLst>
          </p:cNvPr>
          <p:cNvCxnSpPr>
            <a:cxnSpLocks/>
            <a:endCxn id="6" idx="1"/>
          </p:cNvCxnSpPr>
          <p:nvPr/>
        </p:nvCxnSpPr>
        <p:spPr>
          <a:xfrm flipV="1">
            <a:off x="1315375" y="2076917"/>
            <a:ext cx="631332" cy="6316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ADB4B337-C2F3-A145-AFB2-6AAACA980168}"/>
              </a:ext>
            </a:extLst>
          </p:cNvPr>
          <p:cNvCxnSpPr>
            <a:cxnSpLocks/>
            <a:endCxn id="7" idx="1"/>
          </p:cNvCxnSpPr>
          <p:nvPr/>
        </p:nvCxnSpPr>
        <p:spPr>
          <a:xfrm>
            <a:off x="1346860" y="2708522"/>
            <a:ext cx="599848" cy="4790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6AF650C0-C883-E14F-8D34-C7CBF9CF3F5F}"/>
              </a:ext>
            </a:extLst>
          </p:cNvPr>
          <p:cNvCxnSpPr>
            <a:cxnSpLocks/>
          </p:cNvCxnSpPr>
          <p:nvPr/>
        </p:nvCxnSpPr>
        <p:spPr>
          <a:xfrm flipV="1">
            <a:off x="2665105" y="1408979"/>
            <a:ext cx="631332" cy="5912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7B25C10-5A11-FA45-83E8-2DA54DDF68ED}"/>
              </a:ext>
            </a:extLst>
          </p:cNvPr>
          <p:cNvCxnSpPr>
            <a:cxnSpLocks/>
          </p:cNvCxnSpPr>
          <p:nvPr/>
        </p:nvCxnSpPr>
        <p:spPr>
          <a:xfrm>
            <a:off x="2665105" y="2000252"/>
            <a:ext cx="631332" cy="4244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564FE5DE-A54E-B049-ABEB-1E688151AF65}"/>
              </a:ext>
            </a:extLst>
          </p:cNvPr>
          <p:cNvSpPr txBox="1"/>
          <p:nvPr/>
        </p:nvSpPr>
        <p:spPr>
          <a:xfrm>
            <a:off x="5364002" y="1299744"/>
            <a:ext cx="444352" cy="248209"/>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1013" dirty="0" err="1"/>
              <a:t>addr</a:t>
            </a:r>
            <a:endParaRPr lang="en-US" sz="1013" dirty="0"/>
          </a:p>
        </p:txBody>
      </p:sp>
      <p:sp>
        <p:nvSpPr>
          <p:cNvPr id="32" name="TextBox 31">
            <a:extLst>
              <a:ext uri="{FF2B5EF4-FFF2-40B4-BE49-F238E27FC236}">
                <a16:creationId xmlns:a16="http://schemas.microsoft.com/office/drawing/2014/main" id="{2BFF20D7-7CF0-3D4A-B597-F86762784310}"/>
              </a:ext>
            </a:extLst>
          </p:cNvPr>
          <p:cNvSpPr txBox="1"/>
          <p:nvPr/>
        </p:nvSpPr>
        <p:spPr>
          <a:xfrm>
            <a:off x="5828312" y="1576743"/>
            <a:ext cx="460382" cy="24820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013" dirty="0"/>
              <a:t>Data</a:t>
            </a:r>
          </a:p>
        </p:txBody>
      </p:sp>
      <p:sp>
        <p:nvSpPr>
          <p:cNvPr id="33" name="TextBox 32">
            <a:extLst>
              <a:ext uri="{FF2B5EF4-FFF2-40B4-BE49-F238E27FC236}">
                <a16:creationId xmlns:a16="http://schemas.microsoft.com/office/drawing/2014/main" id="{CAE4A37D-97DD-B345-8556-4FD9EBDA3456}"/>
              </a:ext>
            </a:extLst>
          </p:cNvPr>
          <p:cNvSpPr txBox="1"/>
          <p:nvPr/>
        </p:nvSpPr>
        <p:spPr>
          <a:xfrm>
            <a:off x="7699108" y="1853742"/>
            <a:ext cx="489236" cy="24820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013" dirty="0"/>
              <a:t>Resp</a:t>
            </a:r>
          </a:p>
        </p:txBody>
      </p:sp>
      <p:sp>
        <p:nvSpPr>
          <p:cNvPr id="35" name="TextBox 34">
            <a:extLst>
              <a:ext uri="{FF2B5EF4-FFF2-40B4-BE49-F238E27FC236}">
                <a16:creationId xmlns:a16="http://schemas.microsoft.com/office/drawing/2014/main" id="{C979685F-3F11-8244-B0B0-702E60ADA2FF}"/>
              </a:ext>
            </a:extLst>
          </p:cNvPr>
          <p:cNvSpPr txBox="1"/>
          <p:nvPr/>
        </p:nvSpPr>
        <p:spPr>
          <a:xfrm>
            <a:off x="6298272" y="1576743"/>
            <a:ext cx="460382" cy="24820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013" dirty="0"/>
              <a:t>Data</a:t>
            </a:r>
          </a:p>
        </p:txBody>
      </p:sp>
      <p:sp>
        <p:nvSpPr>
          <p:cNvPr id="36" name="TextBox 35">
            <a:extLst>
              <a:ext uri="{FF2B5EF4-FFF2-40B4-BE49-F238E27FC236}">
                <a16:creationId xmlns:a16="http://schemas.microsoft.com/office/drawing/2014/main" id="{0C3CCD49-8E47-3443-9BA4-F320D6CD4725}"/>
              </a:ext>
            </a:extLst>
          </p:cNvPr>
          <p:cNvSpPr txBox="1"/>
          <p:nvPr/>
        </p:nvSpPr>
        <p:spPr>
          <a:xfrm>
            <a:off x="6763732" y="1576743"/>
            <a:ext cx="460382" cy="24820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013" dirty="0"/>
              <a:t>Data</a:t>
            </a:r>
          </a:p>
        </p:txBody>
      </p:sp>
      <p:sp>
        <p:nvSpPr>
          <p:cNvPr id="37" name="TextBox 36">
            <a:extLst>
              <a:ext uri="{FF2B5EF4-FFF2-40B4-BE49-F238E27FC236}">
                <a16:creationId xmlns:a16="http://schemas.microsoft.com/office/drawing/2014/main" id="{7475B892-DB1F-A143-8604-561C06847E8F}"/>
              </a:ext>
            </a:extLst>
          </p:cNvPr>
          <p:cNvSpPr txBox="1"/>
          <p:nvPr/>
        </p:nvSpPr>
        <p:spPr>
          <a:xfrm>
            <a:off x="7233693" y="1576743"/>
            <a:ext cx="460382" cy="24820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013" dirty="0"/>
              <a:t>Data</a:t>
            </a:r>
          </a:p>
        </p:txBody>
      </p:sp>
      <p:cxnSp>
        <p:nvCxnSpPr>
          <p:cNvPr id="40" name="Straight Connector 39">
            <a:extLst>
              <a:ext uri="{FF2B5EF4-FFF2-40B4-BE49-F238E27FC236}">
                <a16:creationId xmlns:a16="http://schemas.microsoft.com/office/drawing/2014/main" id="{829ACA19-9FFF-9643-8F26-C69A2A9B414A}"/>
              </a:ext>
            </a:extLst>
          </p:cNvPr>
          <p:cNvCxnSpPr>
            <a:stCxn id="7" idx="3"/>
          </p:cNvCxnSpPr>
          <p:nvPr/>
        </p:nvCxnSpPr>
        <p:spPr>
          <a:xfrm flipV="1">
            <a:off x="2551361" y="3019867"/>
            <a:ext cx="672318" cy="167681"/>
          </a:xfrm>
          <a:prstGeom prst="line">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0BA8B8D-294E-1745-8AAF-D77355B91FBE}"/>
              </a:ext>
            </a:extLst>
          </p:cNvPr>
          <p:cNvSpPr txBox="1"/>
          <p:nvPr/>
        </p:nvSpPr>
        <p:spPr>
          <a:xfrm>
            <a:off x="6416850" y="1912030"/>
            <a:ext cx="639919" cy="248209"/>
          </a:xfrm>
          <a:prstGeom prst="rect">
            <a:avLst/>
          </a:prstGeom>
          <a:noFill/>
        </p:spPr>
        <p:txBody>
          <a:bodyPr wrap="none" rtlCol="0">
            <a:spAutoFit/>
          </a:bodyPr>
          <a:lstStyle/>
          <a:p>
            <a:r>
              <a:rPr lang="en-US" sz="1013" dirty="0"/>
              <a:t>&lt;Burst&gt;</a:t>
            </a:r>
          </a:p>
        </p:txBody>
      </p:sp>
      <p:cxnSp>
        <p:nvCxnSpPr>
          <p:cNvPr id="43" name="Straight Connector 42">
            <a:extLst>
              <a:ext uri="{FF2B5EF4-FFF2-40B4-BE49-F238E27FC236}">
                <a16:creationId xmlns:a16="http://schemas.microsoft.com/office/drawing/2014/main" id="{E72AA20F-F930-F04E-87E3-DB678619DD87}"/>
              </a:ext>
            </a:extLst>
          </p:cNvPr>
          <p:cNvCxnSpPr>
            <a:cxnSpLocks/>
          </p:cNvCxnSpPr>
          <p:nvPr/>
        </p:nvCxnSpPr>
        <p:spPr>
          <a:xfrm>
            <a:off x="2587893" y="3221913"/>
            <a:ext cx="624671" cy="231094"/>
          </a:xfrm>
          <a:prstGeom prst="line">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693A653-FFD3-2C4E-BE76-3EE1D58C3056}"/>
              </a:ext>
            </a:extLst>
          </p:cNvPr>
          <p:cNvSpPr txBox="1"/>
          <p:nvPr/>
        </p:nvSpPr>
        <p:spPr>
          <a:xfrm>
            <a:off x="3274382" y="2899596"/>
            <a:ext cx="1184940" cy="248209"/>
          </a:xfrm>
          <a:prstGeom prst="rect">
            <a:avLst/>
          </a:prstGeom>
          <a:noFill/>
        </p:spPr>
        <p:txBody>
          <a:bodyPr wrap="none" rtlCol="0">
            <a:spAutoFit/>
          </a:bodyPr>
          <a:lstStyle/>
          <a:p>
            <a:r>
              <a:rPr lang="en-US" sz="1013" dirty="0"/>
              <a:t>with side channel</a:t>
            </a:r>
          </a:p>
        </p:txBody>
      </p:sp>
      <p:sp>
        <p:nvSpPr>
          <p:cNvPr id="47" name="TextBox 46">
            <a:extLst>
              <a:ext uri="{FF2B5EF4-FFF2-40B4-BE49-F238E27FC236}">
                <a16:creationId xmlns:a16="http://schemas.microsoft.com/office/drawing/2014/main" id="{DB8DDD22-0CEC-4C4B-8B94-5823945F6B4E}"/>
              </a:ext>
            </a:extLst>
          </p:cNvPr>
          <p:cNvSpPr txBox="1"/>
          <p:nvPr/>
        </p:nvSpPr>
        <p:spPr>
          <a:xfrm>
            <a:off x="3218146" y="3347448"/>
            <a:ext cx="1366080" cy="404085"/>
          </a:xfrm>
          <a:prstGeom prst="rect">
            <a:avLst/>
          </a:prstGeom>
          <a:noFill/>
        </p:spPr>
        <p:txBody>
          <a:bodyPr wrap="none" rtlCol="0">
            <a:spAutoFit/>
          </a:bodyPr>
          <a:lstStyle/>
          <a:p>
            <a:r>
              <a:rPr lang="en-US" sz="1013" dirty="0"/>
              <a:t>without side channel</a:t>
            </a:r>
          </a:p>
          <a:p>
            <a:r>
              <a:rPr lang="en-US" sz="1013" dirty="0"/>
              <a:t>(</a:t>
            </a:r>
            <a:r>
              <a:rPr lang="en-US" sz="1013" dirty="0" err="1"/>
              <a:t>tkeep</a:t>
            </a:r>
            <a:r>
              <a:rPr lang="en-US" sz="1013" dirty="0"/>
              <a:t>, </a:t>
            </a:r>
            <a:r>
              <a:rPr lang="en-US" sz="1013" dirty="0" err="1"/>
              <a:t>tstrobe</a:t>
            </a:r>
            <a:r>
              <a:rPr lang="en-US" sz="1013" dirty="0"/>
              <a:t>)</a:t>
            </a:r>
          </a:p>
        </p:txBody>
      </p:sp>
      <p:sp>
        <p:nvSpPr>
          <p:cNvPr id="10" name="TextBox 9">
            <a:extLst>
              <a:ext uri="{FF2B5EF4-FFF2-40B4-BE49-F238E27FC236}">
                <a16:creationId xmlns:a16="http://schemas.microsoft.com/office/drawing/2014/main" id="{D28EFD8F-4E10-7432-DABA-DFB66628BF80}"/>
              </a:ext>
            </a:extLst>
          </p:cNvPr>
          <p:cNvSpPr txBox="1"/>
          <p:nvPr/>
        </p:nvSpPr>
        <p:spPr>
          <a:xfrm>
            <a:off x="6012563" y="3287796"/>
            <a:ext cx="460382" cy="24820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013" dirty="0"/>
              <a:t>Data</a:t>
            </a:r>
          </a:p>
        </p:txBody>
      </p:sp>
      <p:sp>
        <p:nvSpPr>
          <p:cNvPr id="12" name="TextBox 11">
            <a:extLst>
              <a:ext uri="{FF2B5EF4-FFF2-40B4-BE49-F238E27FC236}">
                <a16:creationId xmlns:a16="http://schemas.microsoft.com/office/drawing/2014/main" id="{528FA47F-EC85-6539-8DAB-FF92A18A3D16}"/>
              </a:ext>
            </a:extLst>
          </p:cNvPr>
          <p:cNvSpPr txBox="1"/>
          <p:nvPr/>
        </p:nvSpPr>
        <p:spPr>
          <a:xfrm>
            <a:off x="6482523" y="3287796"/>
            <a:ext cx="460382" cy="24820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013" dirty="0"/>
              <a:t>Data</a:t>
            </a:r>
          </a:p>
        </p:txBody>
      </p:sp>
      <p:sp>
        <p:nvSpPr>
          <p:cNvPr id="14" name="TextBox 13">
            <a:extLst>
              <a:ext uri="{FF2B5EF4-FFF2-40B4-BE49-F238E27FC236}">
                <a16:creationId xmlns:a16="http://schemas.microsoft.com/office/drawing/2014/main" id="{7E0C4584-8301-F7AA-8DD9-405182C6A0C7}"/>
              </a:ext>
            </a:extLst>
          </p:cNvPr>
          <p:cNvSpPr txBox="1"/>
          <p:nvPr/>
        </p:nvSpPr>
        <p:spPr>
          <a:xfrm>
            <a:off x="6947983" y="3287796"/>
            <a:ext cx="460382" cy="24820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013" dirty="0"/>
              <a:t>Data</a:t>
            </a:r>
          </a:p>
        </p:txBody>
      </p:sp>
      <p:sp>
        <p:nvSpPr>
          <p:cNvPr id="15" name="TextBox 14">
            <a:extLst>
              <a:ext uri="{FF2B5EF4-FFF2-40B4-BE49-F238E27FC236}">
                <a16:creationId xmlns:a16="http://schemas.microsoft.com/office/drawing/2014/main" id="{A3C9F180-9364-5058-3BFF-08EC68BBA3DA}"/>
              </a:ext>
            </a:extLst>
          </p:cNvPr>
          <p:cNvSpPr txBox="1"/>
          <p:nvPr/>
        </p:nvSpPr>
        <p:spPr>
          <a:xfrm>
            <a:off x="7413399" y="3287796"/>
            <a:ext cx="460382" cy="24820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013" dirty="0"/>
              <a:t>Data</a:t>
            </a:r>
          </a:p>
        </p:txBody>
      </p:sp>
      <p:sp>
        <p:nvSpPr>
          <p:cNvPr id="18" name="TextBox 17">
            <a:extLst>
              <a:ext uri="{FF2B5EF4-FFF2-40B4-BE49-F238E27FC236}">
                <a16:creationId xmlns:a16="http://schemas.microsoft.com/office/drawing/2014/main" id="{FDFAD9F8-780B-5117-EEB9-F944FA980AEB}"/>
              </a:ext>
            </a:extLst>
          </p:cNvPr>
          <p:cNvSpPr txBox="1"/>
          <p:nvPr/>
        </p:nvSpPr>
        <p:spPr>
          <a:xfrm>
            <a:off x="5542602" y="3286739"/>
            <a:ext cx="460382" cy="24820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013" dirty="0"/>
              <a:t>Data</a:t>
            </a:r>
          </a:p>
        </p:txBody>
      </p:sp>
      <p:sp>
        <p:nvSpPr>
          <p:cNvPr id="19" name="TextBox 18">
            <a:extLst>
              <a:ext uri="{FF2B5EF4-FFF2-40B4-BE49-F238E27FC236}">
                <a16:creationId xmlns:a16="http://schemas.microsoft.com/office/drawing/2014/main" id="{3213DA35-BEAA-1E50-1269-B452E0510A75}"/>
              </a:ext>
            </a:extLst>
          </p:cNvPr>
          <p:cNvSpPr txBox="1"/>
          <p:nvPr/>
        </p:nvSpPr>
        <p:spPr>
          <a:xfrm>
            <a:off x="5542603" y="2982037"/>
            <a:ext cx="425116" cy="248209"/>
          </a:xfrm>
          <a:prstGeom prst="rect">
            <a:avLst/>
          </a:prstGeom>
          <a:noFill/>
        </p:spPr>
        <p:txBody>
          <a:bodyPr wrap="none" rtlCol="0">
            <a:spAutoFit/>
          </a:bodyPr>
          <a:lstStyle/>
          <a:p>
            <a:r>
              <a:rPr lang="en-US" sz="1013" dirty="0" err="1"/>
              <a:t>tlast</a:t>
            </a:r>
            <a:endParaRPr lang="en-US" sz="1013" dirty="0"/>
          </a:p>
        </p:txBody>
      </p:sp>
      <p:sp>
        <p:nvSpPr>
          <p:cNvPr id="20" name="TextBox 19">
            <a:extLst>
              <a:ext uri="{FF2B5EF4-FFF2-40B4-BE49-F238E27FC236}">
                <a16:creationId xmlns:a16="http://schemas.microsoft.com/office/drawing/2014/main" id="{47F70310-4B86-5EEA-4A38-784686EBE105}"/>
              </a:ext>
            </a:extLst>
          </p:cNvPr>
          <p:cNvSpPr txBox="1"/>
          <p:nvPr/>
        </p:nvSpPr>
        <p:spPr>
          <a:xfrm>
            <a:off x="7872641" y="3286599"/>
            <a:ext cx="460382" cy="24820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013" dirty="0"/>
              <a:t>Data</a:t>
            </a:r>
          </a:p>
        </p:txBody>
      </p:sp>
      <p:sp>
        <p:nvSpPr>
          <p:cNvPr id="23" name="TextBox 22">
            <a:extLst>
              <a:ext uri="{FF2B5EF4-FFF2-40B4-BE49-F238E27FC236}">
                <a16:creationId xmlns:a16="http://schemas.microsoft.com/office/drawing/2014/main" id="{43F33720-59DD-E9D1-26FC-A4C4903FAB31}"/>
              </a:ext>
            </a:extLst>
          </p:cNvPr>
          <p:cNvSpPr txBox="1"/>
          <p:nvPr/>
        </p:nvSpPr>
        <p:spPr>
          <a:xfrm>
            <a:off x="461222" y="4181271"/>
            <a:ext cx="3879588" cy="248209"/>
          </a:xfrm>
          <a:prstGeom prst="rect">
            <a:avLst/>
          </a:prstGeom>
          <a:noFill/>
        </p:spPr>
        <p:txBody>
          <a:bodyPr wrap="none" rtlCol="0">
            <a:spAutoFit/>
          </a:bodyPr>
          <a:lstStyle/>
          <a:p>
            <a:r>
              <a:rPr lang="en-US" sz="1013" dirty="0" err="1"/>
              <a:t>Tkeep</a:t>
            </a:r>
            <a:r>
              <a:rPr lang="en-US" sz="1013" dirty="0"/>
              <a:t> or </a:t>
            </a:r>
            <a:r>
              <a:rPr lang="en-US" sz="1013" dirty="0" err="1"/>
              <a:t>tstrobe</a:t>
            </a:r>
            <a:r>
              <a:rPr lang="en-US" sz="1013" dirty="0"/>
              <a:t> are used to select valid bytes in </a:t>
            </a:r>
            <a:r>
              <a:rPr lang="en-US" sz="1013" dirty="0" err="1"/>
              <a:t>tranfered</a:t>
            </a:r>
            <a:r>
              <a:rPr lang="en-US" sz="1013" dirty="0"/>
              <a:t> block</a:t>
            </a:r>
          </a:p>
        </p:txBody>
      </p:sp>
    </p:spTree>
    <p:extLst>
      <p:ext uri="{BB962C8B-B14F-4D97-AF65-F5344CB8AC3E}">
        <p14:creationId xmlns:p14="http://schemas.microsoft.com/office/powerpoint/2010/main" val="87549196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2CD9-B78B-5A42-8890-46E7259A683A}"/>
              </a:ext>
            </a:extLst>
          </p:cNvPr>
          <p:cNvSpPr>
            <a:spLocks noGrp="1"/>
          </p:cNvSpPr>
          <p:nvPr>
            <p:ph type="title"/>
          </p:nvPr>
        </p:nvSpPr>
        <p:spPr/>
        <p:txBody>
          <a:bodyPr/>
          <a:lstStyle/>
          <a:p>
            <a:r>
              <a:rPr lang="en-US" dirty="0"/>
              <a:t>AXI Interconnect</a:t>
            </a:r>
          </a:p>
        </p:txBody>
      </p:sp>
      <p:sp>
        <p:nvSpPr>
          <p:cNvPr id="3" name="Content Placeholder 2">
            <a:extLst>
              <a:ext uri="{FF2B5EF4-FFF2-40B4-BE49-F238E27FC236}">
                <a16:creationId xmlns:a16="http://schemas.microsoft.com/office/drawing/2014/main" id="{1C2EB029-4A8B-1741-9208-7BEB71CB71A0}"/>
              </a:ext>
            </a:extLst>
          </p:cNvPr>
          <p:cNvSpPr>
            <a:spLocks noGrp="1"/>
          </p:cNvSpPr>
          <p:nvPr>
            <p:ph idx="1"/>
          </p:nvPr>
        </p:nvSpPr>
        <p:spPr>
          <a:xfrm>
            <a:off x="648947" y="998951"/>
            <a:ext cx="8347075" cy="290849"/>
          </a:xfrm>
        </p:spPr>
        <p:txBody>
          <a:bodyPr/>
          <a:lstStyle/>
          <a:p>
            <a:r>
              <a:rPr lang="en-US" sz="2100" dirty="0"/>
              <a:t>How to connect multiple AXI components?</a:t>
            </a:r>
          </a:p>
        </p:txBody>
      </p:sp>
      <p:sp>
        <p:nvSpPr>
          <p:cNvPr id="4" name="Slide Number Placeholder 3">
            <a:extLst>
              <a:ext uri="{FF2B5EF4-FFF2-40B4-BE49-F238E27FC236}">
                <a16:creationId xmlns:a16="http://schemas.microsoft.com/office/drawing/2014/main" id="{F797D74E-4A72-594E-B2F3-0D6825F3C1AF}"/>
              </a:ext>
            </a:extLst>
          </p:cNvPr>
          <p:cNvSpPr>
            <a:spLocks noGrp="1"/>
          </p:cNvSpPr>
          <p:nvPr>
            <p:ph type="sldNum" sz="quarter" idx="11"/>
          </p:nvPr>
        </p:nvSpPr>
        <p:spPr>
          <a:xfrm>
            <a:off x="8911683" y="4962525"/>
            <a:ext cx="606425" cy="381643"/>
          </a:xfrm>
        </p:spPr>
        <p:txBody>
          <a:bodyPr/>
          <a:lstStyle/>
          <a:p>
            <a:pPr>
              <a:defRPr/>
            </a:pPr>
            <a:fld id="{D2C425F6-CA7B-4977-8DCE-0B0DAF9AC9E5}" type="slidenum">
              <a:rPr lang="en-US" smtClean="0">
                <a:solidFill>
                  <a:srgbClr val="808080"/>
                </a:solidFill>
              </a:rPr>
              <a:pPr>
                <a:defRPr/>
              </a:pPr>
              <a:t>36</a:t>
            </a:fld>
            <a:endParaRPr lang="en-US">
              <a:solidFill>
                <a:srgbClr val="808080"/>
              </a:solidFill>
            </a:endParaRPr>
          </a:p>
        </p:txBody>
      </p:sp>
      <p:sp>
        <p:nvSpPr>
          <p:cNvPr id="6" name="TextBox 5">
            <a:extLst>
              <a:ext uri="{FF2B5EF4-FFF2-40B4-BE49-F238E27FC236}">
                <a16:creationId xmlns:a16="http://schemas.microsoft.com/office/drawing/2014/main" id="{81F331B2-1CC4-CE45-8F53-DF92BD94FF41}"/>
              </a:ext>
            </a:extLst>
          </p:cNvPr>
          <p:cNvSpPr txBox="1"/>
          <p:nvPr/>
        </p:nvSpPr>
        <p:spPr>
          <a:xfrm>
            <a:off x="246061" y="4866501"/>
            <a:ext cx="1382110" cy="248209"/>
          </a:xfrm>
          <a:prstGeom prst="rect">
            <a:avLst/>
          </a:prstGeom>
          <a:noFill/>
        </p:spPr>
        <p:txBody>
          <a:bodyPr wrap="none" rtlCol="0">
            <a:spAutoFit/>
          </a:bodyPr>
          <a:lstStyle/>
          <a:p>
            <a:r>
              <a:rPr lang="en-US" sz="1013" dirty="0"/>
              <a:t>© Mohammad Sadri </a:t>
            </a:r>
          </a:p>
        </p:txBody>
      </p:sp>
      <p:sp>
        <p:nvSpPr>
          <p:cNvPr id="7" name="TextBox 6">
            <a:extLst>
              <a:ext uri="{FF2B5EF4-FFF2-40B4-BE49-F238E27FC236}">
                <a16:creationId xmlns:a16="http://schemas.microsoft.com/office/drawing/2014/main" id="{D2A0AE78-9D9E-E84A-A1EB-A7D06F112A6E}"/>
              </a:ext>
            </a:extLst>
          </p:cNvPr>
          <p:cNvSpPr txBox="1"/>
          <p:nvPr/>
        </p:nvSpPr>
        <p:spPr>
          <a:xfrm>
            <a:off x="3457431" y="1510063"/>
            <a:ext cx="1641616" cy="1061829"/>
          </a:xfrm>
          <a:prstGeom prst="rect">
            <a:avLst/>
          </a:prstGeom>
          <a:solidFill>
            <a:schemeClr val="accent1"/>
          </a:solidFill>
        </p:spPr>
        <p:txBody>
          <a:bodyPr wrap="square" rtlCol="0" anchor="ctr">
            <a:spAutoFit/>
          </a:bodyPr>
          <a:lstStyle/>
          <a:p>
            <a:pPr algn="ctr"/>
            <a:r>
              <a:rPr lang="en-US" sz="2100" dirty="0"/>
              <a:t>AXI </a:t>
            </a:r>
          </a:p>
          <a:p>
            <a:pPr algn="ctr"/>
            <a:r>
              <a:rPr lang="en-US" sz="2100" dirty="0"/>
              <a:t>Slave 1</a:t>
            </a:r>
          </a:p>
          <a:p>
            <a:pPr algn="ctr"/>
            <a:r>
              <a:rPr lang="en-US" sz="2100" dirty="0"/>
              <a:t>(UART) </a:t>
            </a:r>
          </a:p>
        </p:txBody>
      </p:sp>
      <p:sp>
        <p:nvSpPr>
          <p:cNvPr id="8" name="TextBox 7">
            <a:extLst>
              <a:ext uri="{FF2B5EF4-FFF2-40B4-BE49-F238E27FC236}">
                <a16:creationId xmlns:a16="http://schemas.microsoft.com/office/drawing/2014/main" id="{75B36B03-F5A8-1542-A6D0-A8D178DE1032}"/>
              </a:ext>
            </a:extLst>
          </p:cNvPr>
          <p:cNvSpPr txBox="1"/>
          <p:nvPr/>
        </p:nvSpPr>
        <p:spPr>
          <a:xfrm>
            <a:off x="6770863" y="1784885"/>
            <a:ext cx="1641616" cy="1061829"/>
          </a:xfrm>
          <a:prstGeom prst="rect">
            <a:avLst/>
          </a:prstGeom>
          <a:solidFill>
            <a:schemeClr val="accent6">
              <a:lumMod val="60000"/>
              <a:lumOff val="40000"/>
            </a:schemeClr>
          </a:solidFill>
        </p:spPr>
        <p:txBody>
          <a:bodyPr wrap="square" rtlCol="0" anchor="ctr">
            <a:spAutoFit/>
          </a:bodyPr>
          <a:lstStyle/>
          <a:p>
            <a:pPr algn="ctr"/>
            <a:r>
              <a:rPr lang="en-US" sz="2100" dirty="0"/>
              <a:t>AXI </a:t>
            </a:r>
          </a:p>
          <a:p>
            <a:pPr algn="ctr"/>
            <a:r>
              <a:rPr lang="en-US" sz="2100" dirty="0"/>
              <a:t>Master 1</a:t>
            </a:r>
          </a:p>
          <a:p>
            <a:pPr algn="ctr"/>
            <a:r>
              <a:rPr lang="en-US" sz="2100" dirty="0"/>
              <a:t>(CPU) </a:t>
            </a:r>
          </a:p>
        </p:txBody>
      </p:sp>
      <p:sp>
        <p:nvSpPr>
          <p:cNvPr id="9" name="TextBox 8">
            <a:extLst>
              <a:ext uri="{FF2B5EF4-FFF2-40B4-BE49-F238E27FC236}">
                <a16:creationId xmlns:a16="http://schemas.microsoft.com/office/drawing/2014/main" id="{DD20EEDF-83C5-DF4E-A0AE-1474BD7A971D}"/>
              </a:ext>
            </a:extLst>
          </p:cNvPr>
          <p:cNvSpPr txBox="1"/>
          <p:nvPr/>
        </p:nvSpPr>
        <p:spPr>
          <a:xfrm>
            <a:off x="3482809" y="2633939"/>
            <a:ext cx="1641616" cy="1061829"/>
          </a:xfrm>
          <a:prstGeom prst="rect">
            <a:avLst/>
          </a:prstGeom>
          <a:solidFill>
            <a:schemeClr val="accent1"/>
          </a:solidFill>
        </p:spPr>
        <p:txBody>
          <a:bodyPr wrap="square" rtlCol="0" anchor="ctr">
            <a:spAutoFit/>
          </a:bodyPr>
          <a:lstStyle/>
          <a:p>
            <a:pPr algn="ctr"/>
            <a:r>
              <a:rPr lang="en-US" sz="2100" dirty="0"/>
              <a:t>AXI </a:t>
            </a:r>
          </a:p>
          <a:p>
            <a:pPr algn="ctr"/>
            <a:r>
              <a:rPr lang="en-US" sz="2100" dirty="0"/>
              <a:t>Slave 2</a:t>
            </a:r>
          </a:p>
          <a:p>
            <a:pPr algn="ctr"/>
            <a:r>
              <a:rPr lang="en-US" sz="2100" dirty="0"/>
              <a:t>(GPIO) </a:t>
            </a:r>
          </a:p>
        </p:txBody>
      </p:sp>
      <p:sp>
        <p:nvSpPr>
          <p:cNvPr id="10" name="TextBox 9">
            <a:extLst>
              <a:ext uri="{FF2B5EF4-FFF2-40B4-BE49-F238E27FC236}">
                <a16:creationId xmlns:a16="http://schemas.microsoft.com/office/drawing/2014/main" id="{9E7B7E7F-0917-A842-AB0B-5358118B8BE6}"/>
              </a:ext>
            </a:extLst>
          </p:cNvPr>
          <p:cNvSpPr txBox="1"/>
          <p:nvPr/>
        </p:nvSpPr>
        <p:spPr>
          <a:xfrm>
            <a:off x="3482809" y="3761956"/>
            <a:ext cx="1641616" cy="1061829"/>
          </a:xfrm>
          <a:prstGeom prst="rect">
            <a:avLst/>
          </a:prstGeom>
          <a:solidFill>
            <a:schemeClr val="accent1"/>
          </a:solidFill>
        </p:spPr>
        <p:txBody>
          <a:bodyPr wrap="square" rtlCol="0" anchor="ctr">
            <a:spAutoFit/>
          </a:bodyPr>
          <a:lstStyle/>
          <a:p>
            <a:pPr algn="ctr"/>
            <a:r>
              <a:rPr lang="en-US" sz="2100" dirty="0"/>
              <a:t>AXI </a:t>
            </a:r>
          </a:p>
          <a:p>
            <a:pPr algn="ctr"/>
            <a:r>
              <a:rPr lang="en-US" sz="2100" dirty="0"/>
              <a:t>Slave 3</a:t>
            </a:r>
          </a:p>
          <a:p>
            <a:pPr algn="ctr"/>
            <a:r>
              <a:rPr lang="en-US" sz="2100" dirty="0"/>
              <a:t>(RAM) </a:t>
            </a:r>
          </a:p>
        </p:txBody>
      </p:sp>
      <p:sp>
        <p:nvSpPr>
          <p:cNvPr id="11" name="TextBox 10">
            <a:extLst>
              <a:ext uri="{FF2B5EF4-FFF2-40B4-BE49-F238E27FC236}">
                <a16:creationId xmlns:a16="http://schemas.microsoft.com/office/drawing/2014/main" id="{6CA4307F-E73F-E541-9789-99FBC312AAC2}"/>
              </a:ext>
            </a:extLst>
          </p:cNvPr>
          <p:cNvSpPr txBox="1"/>
          <p:nvPr/>
        </p:nvSpPr>
        <p:spPr>
          <a:xfrm>
            <a:off x="6770863" y="3314573"/>
            <a:ext cx="1641616" cy="1061829"/>
          </a:xfrm>
          <a:prstGeom prst="rect">
            <a:avLst/>
          </a:prstGeom>
          <a:solidFill>
            <a:schemeClr val="accent6">
              <a:lumMod val="60000"/>
              <a:lumOff val="40000"/>
            </a:schemeClr>
          </a:solidFill>
        </p:spPr>
        <p:txBody>
          <a:bodyPr wrap="square" rtlCol="0" anchor="ctr">
            <a:spAutoFit/>
          </a:bodyPr>
          <a:lstStyle/>
          <a:p>
            <a:pPr algn="ctr"/>
            <a:r>
              <a:rPr lang="en-US" sz="2100" dirty="0"/>
              <a:t>AXI </a:t>
            </a:r>
          </a:p>
          <a:p>
            <a:pPr algn="ctr"/>
            <a:r>
              <a:rPr lang="en-US" sz="2100" dirty="0"/>
              <a:t>Master 2 </a:t>
            </a:r>
          </a:p>
          <a:p>
            <a:pPr algn="ctr"/>
            <a:r>
              <a:rPr lang="en-US" sz="2100" dirty="0"/>
              <a:t>(Master)</a:t>
            </a:r>
          </a:p>
        </p:txBody>
      </p:sp>
      <p:sp>
        <p:nvSpPr>
          <p:cNvPr id="12" name="TextBox 11">
            <a:extLst>
              <a:ext uri="{FF2B5EF4-FFF2-40B4-BE49-F238E27FC236}">
                <a16:creationId xmlns:a16="http://schemas.microsoft.com/office/drawing/2014/main" id="{1CEAE21C-799B-C24C-8FD1-3FF72A59AB2D}"/>
              </a:ext>
            </a:extLst>
          </p:cNvPr>
          <p:cNvSpPr txBox="1"/>
          <p:nvPr/>
        </p:nvSpPr>
        <p:spPr>
          <a:xfrm rot="5400000">
            <a:off x="4511508" y="3115470"/>
            <a:ext cx="3053587" cy="415498"/>
          </a:xfrm>
          <a:prstGeom prst="rect">
            <a:avLst/>
          </a:prstGeom>
          <a:solidFill>
            <a:srgbClr val="00B050"/>
          </a:solidFill>
        </p:spPr>
        <p:txBody>
          <a:bodyPr wrap="square" rtlCol="0" anchor="ctr">
            <a:spAutoFit/>
          </a:bodyPr>
          <a:lstStyle/>
          <a:p>
            <a:pPr algn="ctr"/>
            <a:r>
              <a:rPr lang="en-US" sz="2100" dirty="0"/>
              <a:t>AXI Interconnect</a:t>
            </a:r>
          </a:p>
        </p:txBody>
      </p:sp>
      <p:grpSp>
        <p:nvGrpSpPr>
          <p:cNvPr id="17" name="Group 16">
            <a:extLst>
              <a:ext uri="{FF2B5EF4-FFF2-40B4-BE49-F238E27FC236}">
                <a16:creationId xmlns:a16="http://schemas.microsoft.com/office/drawing/2014/main" id="{49F5B5C7-3C39-2642-8713-78EAAB5A326F}"/>
              </a:ext>
            </a:extLst>
          </p:cNvPr>
          <p:cNvGrpSpPr/>
          <p:nvPr/>
        </p:nvGrpSpPr>
        <p:grpSpPr>
          <a:xfrm>
            <a:off x="6206256" y="3873436"/>
            <a:ext cx="617741" cy="112826"/>
            <a:chOff x="6109906" y="5122228"/>
            <a:chExt cx="2976758" cy="372534"/>
          </a:xfrm>
        </p:grpSpPr>
        <p:cxnSp>
          <p:nvCxnSpPr>
            <p:cNvPr id="18" name="Straight Connector 17">
              <a:extLst>
                <a:ext uri="{FF2B5EF4-FFF2-40B4-BE49-F238E27FC236}">
                  <a16:creationId xmlns:a16="http://schemas.microsoft.com/office/drawing/2014/main" id="{67D7234A-7D06-3646-A2D9-77EE5F567E0E}"/>
                </a:ext>
              </a:extLst>
            </p:cNvPr>
            <p:cNvCxnSpPr>
              <a:cxnSpLocks/>
            </p:cNvCxnSpPr>
            <p:nvPr/>
          </p:nvCxnSpPr>
          <p:spPr>
            <a:xfrm>
              <a:off x="6126840" y="5326060"/>
              <a:ext cx="2942890" cy="0"/>
            </a:xfrm>
            <a:prstGeom prst="line">
              <a:avLst/>
            </a:prstGeom>
            <a:ln w="82550"/>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C9E061B0-638D-E242-9489-F53DE6E7C1A3}"/>
                </a:ext>
              </a:extLst>
            </p:cNvPr>
            <p:cNvSpPr/>
            <p:nvPr/>
          </p:nvSpPr>
          <p:spPr>
            <a:xfrm>
              <a:off x="8745769" y="5122228"/>
              <a:ext cx="340895" cy="3725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13"/>
            </a:p>
          </p:txBody>
        </p:sp>
        <p:sp>
          <p:nvSpPr>
            <p:cNvPr id="20" name="Oval 19">
              <a:extLst>
                <a:ext uri="{FF2B5EF4-FFF2-40B4-BE49-F238E27FC236}">
                  <a16:creationId xmlns:a16="http://schemas.microsoft.com/office/drawing/2014/main" id="{A57FD518-71B9-E34B-97E8-3B256441850D}"/>
                </a:ext>
              </a:extLst>
            </p:cNvPr>
            <p:cNvSpPr/>
            <p:nvPr/>
          </p:nvSpPr>
          <p:spPr>
            <a:xfrm>
              <a:off x="6109906" y="5122228"/>
              <a:ext cx="340895" cy="37252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13"/>
            </a:p>
          </p:txBody>
        </p:sp>
      </p:grpSp>
      <p:grpSp>
        <p:nvGrpSpPr>
          <p:cNvPr id="25" name="Group 24">
            <a:extLst>
              <a:ext uri="{FF2B5EF4-FFF2-40B4-BE49-F238E27FC236}">
                <a16:creationId xmlns:a16="http://schemas.microsoft.com/office/drawing/2014/main" id="{DAA74ED1-9CCF-B648-91FA-70C8C921FDA6}"/>
              </a:ext>
            </a:extLst>
          </p:cNvPr>
          <p:cNvGrpSpPr/>
          <p:nvPr/>
        </p:nvGrpSpPr>
        <p:grpSpPr>
          <a:xfrm>
            <a:off x="6193816" y="2315799"/>
            <a:ext cx="617741" cy="112826"/>
            <a:chOff x="6109906" y="5122228"/>
            <a:chExt cx="2976758" cy="372534"/>
          </a:xfrm>
        </p:grpSpPr>
        <p:cxnSp>
          <p:nvCxnSpPr>
            <p:cNvPr id="26" name="Straight Connector 25">
              <a:extLst>
                <a:ext uri="{FF2B5EF4-FFF2-40B4-BE49-F238E27FC236}">
                  <a16:creationId xmlns:a16="http://schemas.microsoft.com/office/drawing/2014/main" id="{0D8A2FE2-4C79-034F-A735-9EAD2EBB6C02}"/>
                </a:ext>
              </a:extLst>
            </p:cNvPr>
            <p:cNvCxnSpPr>
              <a:cxnSpLocks/>
            </p:cNvCxnSpPr>
            <p:nvPr/>
          </p:nvCxnSpPr>
          <p:spPr>
            <a:xfrm>
              <a:off x="6126840" y="5326060"/>
              <a:ext cx="2942890" cy="0"/>
            </a:xfrm>
            <a:prstGeom prst="line">
              <a:avLst/>
            </a:prstGeom>
            <a:ln w="82550"/>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9D973B6A-51AA-A746-B963-3C2B9BA8A519}"/>
                </a:ext>
              </a:extLst>
            </p:cNvPr>
            <p:cNvSpPr/>
            <p:nvPr/>
          </p:nvSpPr>
          <p:spPr>
            <a:xfrm>
              <a:off x="8745769" y="5122228"/>
              <a:ext cx="340895" cy="3725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13"/>
            </a:p>
          </p:txBody>
        </p:sp>
        <p:sp>
          <p:nvSpPr>
            <p:cNvPr id="28" name="Oval 27">
              <a:extLst>
                <a:ext uri="{FF2B5EF4-FFF2-40B4-BE49-F238E27FC236}">
                  <a16:creationId xmlns:a16="http://schemas.microsoft.com/office/drawing/2014/main" id="{33D39EEE-A9EE-D547-BF88-970E3B4E541A}"/>
                </a:ext>
              </a:extLst>
            </p:cNvPr>
            <p:cNvSpPr/>
            <p:nvPr/>
          </p:nvSpPr>
          <p:spPr>
            <a:xfrm>
              <a:off x="6109906" y="5122228"/>
              <a:ext cx="340895" cy="37252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13"/>
            </a:p>
          </p:txBody>
        </p:sp>
      </p:grpSp>
      <p:grpSp>
        <p:nvGrpSpPr>
          <p:cNvPr id="29" name="Group 28">
            <a:extLst>
              <a:ext uri="{FF2B5EF4-FFF2-40B4-BE49-F238E27FC236}">
                <a16:creationId xmlns:a16="http://schemas.microsoft.com/office/drawing/2014/main" id="{B2D5C721-FBBB-2548-8318-611A0AFD308A}"/>
              </a:ext>
            </a:extLst>
          </p:cNvPr>
          <p:cNvGrpSpPr/>
          <p:nvPr/>
        </p:nvGrpSpPr>
        <p:grpSpPr>
          <a:xfrm>
            <a:off x="5099046" y="1948585"/>
            <a:ext cx="729036" cy="245021"/>
            <a:chOff x="6109906" y="5122228"/>
            <a:chExt cx="2976758" cy="372534"/>
          </a:xfrm>
        </p:grpSpPr>
        <p:cxnSp>
          <p:nvCxnSpPr>
            <p:cNvPr id="30" name="Straight Connector 29">
              <a:extLst>
                <a:ext uri="{FF2B5EF4-FFF2-40B4-BE49-F238E27FC236}">
                  <a16:creationId xmlns:a16="http://schemas.microsoft.com/office/drawing/2014/main" id="{62797657-7A05-E94E-9419-87ACE2F29EF6}"/>
                </a:ext>
              </a:extLst>
            </p:cNvPr>
            <p:cNvCxnSpPr>
              <a:cxnSpLocks/>
            </p:cNvCxnSpPr>
            <p:nvPr/>
          </p:nvCxnSpPr>
          <p:spPr>
            <a:xfrm>
              <a:off x="6126840" y="5326060"/>
              <a:ext cx="2942890" cy="0"/>
            </a:xfrm>
            <a:prstGeom prst="line">
              <a:avLst/>
            </a:prstGeom>
            <a:ln w="82550"/>
          </p:spPr>
          <p:style>
            <a:lnRef idx="1">
              <a:schemeClr val="dk1"/>
            </a:lnRef>
            <a:fillRef idx="0">
              <a:schemeClr val="dk1"/>
            </a:fillRef>
            <a:effectRef idx="0">
              <a:schemeClr val="dk1"/>
            </a:effectRef>
            <a:fontRef idx="minor">
              <a:schemeClr val="tx1"/>
            </a:fontRef>
          </p:style>
        </p:cxnSp>
        <p:sp>
          <p:nvSpPr>
            <p:cNvPr id="31" name="Rectangle 30">
              <a:extLst>
                <a:ext uri="{FF2B5EF4-FFF2-40B4-BE49-F238E27FC236}">
                  <a16:creationId xmlns:a16="http://schemas.microsoft.com/office/drawing/2014/main" id="{5D5FB9A4-F626-4B45-B718-C6FE32BC9B42}"/>
                </a:ext>
              </a:extLst>
            </p:cNvPr>
            <p:cNvSpPr/>
            <p:nvPr/>
          </p:nvSpPr>
          <p:spPr>
            <a:xfrm>
              <a:off x="8745769" y="5122228"/>
              <a:ext cx="340895" cy="3725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13"/>
            </a:p>
          </p:txBody>
        </p:sp>
        <p:sp>
          <p:nvSpPr>
            <p:cNvPr id="32" name="Oval 31">
              <a:extLst>
                <a:ext uri="{FF2B5EF4-FFF2-40B4-BE49-F238E27FC236}">
                  <a16:creationId xmlns:a16="http://schemas.microsoft.com/office/drawing/2014/main" id="{202CD6A0-3CB0-FC43-9F5B-1E6471D10B94}"/>
                </a:ext>
              </a:extLst>
            </p:cNvPr>
            <p:cNvSpPr/>
            <p:nvPr/>
          </p:nvSpPr>
          <p:spPr>
            <a:xfrm>
              <a:off x="6109906" y="5122228"/>
              <a:ext cx="340895" cy="37252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13"/>
            </a:p>
          </p:txBody>
        </p:sp>
      </p:grpSp>
      <p:grpSp>
        <p:nvGrpSpPr>
          <p:cNvPr id="33" name="Group 32">
            <a:extLst>
              <a:ext uri="{FF2B5EF4-FFF2-40B4-BE49-F238E27FC236}">
                <a16:creationId xmlns:a16="http://schemas.microsoft.com/office/drawing/2014/main" id="{6CAA5BFD-F8BC-C640-83C9-5ECB5393918C}"/>
              </a:ext>
            </a:extLst>
          </p:cNvPr>
          <p:cNvGrpSpPr/>
          <p:nvPr/>
        </p:nvGrpSpPr>
        <p:grpSpPr>
          <a:xfrm>
            <a:off x="5113058" y="3042343"/>
            <a:ext cx="729036" cy="245021"/>
            <a:chOff x="6109906" y="5122228"/>
            <a:chExt cx="2976758" cy="372534"/>
          </a:xfrm>
        </p:grpSpPr>
        <p:cxnSp>
          <p:nvCxnSpPr>
            <p:cNvPr id="34" name="Straight Connector 33">
              <a:extLst>
                <a:ext uri="{FF2B5EF4-FFF2-40B4-BE49-F238E27FC236}">
                  <a16:creationId xmlns:a16="http://schemas.microsoft.com/office/drawing/2014/main" id="{F4839FA5-D3B4-2A42-8ED9-AEA081935025}"/>
                </a:ext>
              </a:extLst>
            </p:cNvPr>
            <p:cNvCxnSpPr>
              <a:cxnSpLocks/>
            </p:cNvCxnSpPr>
            <p:nvPr/>
          </p:nvCxnSpPr>
          <p:spPr>
            <a:xfrm>
              <a:off x="6126840" y="5326060"/>
              <a:ext cx="2942890" cy="0"/>
            </a:xfrm>
            <a:prstGeom prst="line">
              <a:avLst/>
            </a:prstGeom>
            <a:ln w="82550"/>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5C75721C-0ADD-CB44-AD95-BA872FA4F8D0}"/>
                </a:ext>
              </a:extLst>
            </p:cNvPr>
            <p:cNvSpPr/>
            <p:nvPr/>
          </p:nvSpPr>
          <p:spPr>
            <a:xfrm>
              <a:off x="8745769" y="5122228"/>
              <a:ext cx="340895" cy="3725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13"/>
            </a:p>
          </p:txBody>
        </p:sp>
        <p:sp>
          <p:nvSpPr>
            <p:cNvPr id="36" name="Oval 35">
              <a:extLst>
                <a:ext uri="{FF2B5EF4-FFF2-40B4-BE49-F238E27FC236}">
                  <a16:creationId xmlns:a16="http://schemas.microsoft.com/office/drawing/2014/main" id="{F05B80FC-4704-A446-9F94-6A64860DB4C8}"/>
                </a:ext>
              </a:extLst>
            </p:cNvPr>
            <p:cNvSpPr/>
            <p:nvPr/>
          </p:nvSpPr>
          <p:spPr>
            <a:xfrm>
              <a:off x="6109906" y="5122228"/>
              <a:ext cx="340895" cy="37252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13"/>
            </a:p>
          </p:txBody>
        </p:sp>
      </p:grpSp>
      <p:grpSp>
        <p:nvGrpSpPr>
          <p:cNvPr id="37" name="Group 36">
            <a:extLst>
              <a:ext uri="{FF2B5EF4-FFF2-40B4-BE49-F238E27FC236}">
                <a16:creationId xmlns:a16="http://schemas.microsoft.com/office/drawing/2014/main" id="{18AC8803-BD5F-2C45-B0FF-925EC639B173}"/>
              </a:ext>
            </a:extLst>
          </p:cNvPr>
          <p:cNvGrpSpPr/>
          <p:nvPr/>
        </p:nvGrpSpPr>
        <p:grpSpPr>
          <a:xfrm>
            <a:off x="5124425" y="4186334"/>
            <a:ext cx="729036" cy="245021"/>
            <a:chOff x="6109906" y="5122228"/>
            <a:chExt cx="2976758" cy="372534"/>
          </a:xfrm>
        </p:grpSpPr>
        <p:cxnSp>
          <p:nvCxnSpPr>
            <p:cNvPr id="38" name="Straight Connector 37">
              <a:extLst>
                <a:ext uri="{FF2B5EF4-FFF2-40B4-BE49-F238E27FC236}">
                  <a16:creationId xmlns:a16="http://schemas.microsoft.com/office/drawing/2014/main" id="{293A1F8C-09DD-554C-A9C2-D7F432B9E502}"/>
                </a:ext>
              </a:extLst>
            </p:cNvPr>
            <p:cNvCxnSpPr>
              <a:cxnSpLocks/>
            </p:cNvCxnSpPr>
            <p:nvPr/>
          </p:nvCxnSpPr>
          <p:spPr>
            <a:xfrm>
              <a:off x="6126840" y="5326060"/>
              <a:ext cx="2942890" cy="0"/>
            </a:xfrm>
            <a:prstGeom prst="line">
              <a:avLst/>
            </a:prstGeom>
            <a:ln w="82550"/>
          </p:spPr>
          <p:style>
            <a:lnRef idx="1">
              <a:schemeClr val="dk1"/>
            </a:lnRef>
            <a:fillRef idx="0">
              <a:schemeClr val="dk1"/>
            </a:fillRef>
            <a:effectRef idx="0">
              <a:schemeClr val="dk1"/>
            </a:effectRef>
            <a:fontRef idx="minor">
              <a:schemeClr val="tx1"/>
            </a:fontRef>
          </p:style>
        </p:cxnSp>
        <p:sp>
          <p:nvSpPr>
            <p:cNvPr id="39" name="Rectangle 38">
              <a:extLst>
                <a:ext uri="{FF2B5EF4-FFF2-40B4-BE49-F238E27FC236}">
                  <a16:creationId xmlns:a16="http://schemas.microsoft.com/office/drawing/2014/main" id="{A6D28683-451D-0B48-B061-96686074CFDF}"/>
                </a:ext>
              </a:extLst>
            </p:cNvPr>
            <p:cNvSpPr/>
            <p:nvPr/>
          </p:nvSpPr>
          <p:spPr>
            <a:xfrm>
              <a:off x="8745769" y="5122228"/>
              <a:ext cx="340895" cy="3725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13"/>
            </a:p>
          </p:txBody>
        </p:sp>
        <p:sp>
          <p:nvSpPr>
            <p:cNvPr id="40" name="Oval 39">
              <a:extLst>
                <a:ext uri="{FF2B5EF4-FFF2-40B4-BE49-F238E27FC236}">
                  <a16:creationId xmlns:a16="http://schemas.microsoft.com/office/drawing/2014/main" id="{E9625D79-9BDD-F84F-9A89-DDCC56DC6072}"/>
                </a:ext>
              </a:extLst>
            </p:cNvPr>
            <p:cNvSpPr/>
            <p:nvPr/>
          </p:nvSpPr>
          <p:spPr>
            <a:xfrm>
              <a:off x="6109906" y="5122228"/>
              <a:ext cx="340895" cy="37252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13"/>
            </a:p>
          </p:txBody>
        </p:sp>
      </p:grpSp>
      <p:sp>
        <p:nvSpPr>
          <p:cNvPr id="41" name="TextBox 40">
            <a:extLst>
              <a:ext uri="{FF2B5EF4-FFF2-40B4-BE49-F238E27FC236}">
                <a16:creationId xmlns:a16="http://schemas.microsoft.com/office/drawing/2014/main" id="{6CDDD986-6EC2-AA47-984D-0008BF84C757}"/>
              </a:ext>
            </a:extLst>
          </p:cNvPr>
          <p:cNvSpPr txBox="1"/>
          <p:nvPr/>
        </p:nvSpPr>
        <p:spPr>
          <a:xfrm>
            <a:off x="854636" y="1909043"/>
            <a:ext cx="2047355" cy="559961"/>
          </a:xfrm>
          <a:prstGeom prst="rect">
            <a:avLst/>
          </a:prstGeom>
          <a:noFill/>
        </p:spPr>
        <p:txBody>
          <a:bodyPr wrap="none" rtlCol="0">
            <a:spAutoFit/>
          </a:bodyPr>
          <a:lstStyle/>
          <a:p>
            <a:r>
              <a:rPr lang="en-US" sz="1013" dirty="0"/>
              <a:t>Address Range: 4K </a:t>
            </a:r>
          </a:p>
          <a:p>
            <a:r>
              <a:rPr lang="en-US" sz="1013" dirty="0"/>
              <a:t>Address offset: 0x400000</a:t>
            </a:r>
          </a:p>
          <a:p>
            <a:r>
              <a:rPr lang="en-US" sz="1013" dirty="0"/>
              <a:t>Address: 0x400000 – 0x400FFF</a:t>
            </a:r>
          </a:p>
        </p:txBody>
      </p:sp>
      <p:sp>
        <p:nvSpPr>
          <p:cNvPr id="42" name="TextBox 41">
            <a:extLst>
              <a:ext uri="{FF2B5EF4-FFF2-40B4-BE49-F238E27FC236}">
                <a16:creationId xmlns:a16="http://schemas.microsoft.com/office/drawing/2014/main" id="{7429A2BD-7ADD-1743-887C-13F342BAF4EC}"/>
              </a:ext>
            </a:extLst>
          </p:cNvPr>
          <p:cNvSpPr txBox="1"/>
          <p:nvPr/>
        </p:nvSpPr>
        <p:spPr>
          <a:xfrm>
            <a:off x="825320" y="2771800"/>
            <a:ext cx="2047355" cy="559961"/>
          </a:xfrm>
          <a:prstGeom prst="rect">
            <a:avLst/>
          </a:prstGeom>
          <a:noFill/>
        </p:spPr>
        <p:txBody>
          <a:bodyPr wrap="none" rtlCol="0">
            <a:spAutoFit/>
          </a:bodyPr>
          <a:lstStyle/>
          <a:p>
            <a:r>
              <a:rPr lang="en-US" sz="1013" dirty="0"/>
              <a:t>Address Range: 4K </a:t>
            </a:r>
          </a:p>
          <a:p>
            <a:r>
              <a:rPr lang="en-US" sz="1013" dirty="0"/>
              <a:t>Address offset: 0x401000</a:t>
            </a:r>
          </a:p>
          <a:p>
            <a:r>
              <a:rPr lang="en-US" sz="1013" dirty="0"/>
              <a:t>Address: 0x401000 – 0x401FFF</a:t>
            </a:r>
          </a:p>
        </p:txBody>
      </p:sp>
      <p:sp>
        <p:nvSpPr>
          <p:cNvPr id="43" name="TextBox 42">
            <a:extLst>
              <a:ext uri="{FF2B5EF4-FFF2-40B4-BE49-F238E27FC236}">
                <a16:creationId xmlns:a16="http://schemas.microsoft.com/office/drawing/2014/main" id="{9046C1C8-58CC-B649-A159-2D2996040539}"/>
              </a:ext>
            </a:extLst>
          </p:cNvPr>
          <p:cNvSpPr txBox="1"/>
          <p:nvPr/>
        </p:nvSpPr>
        <p:spPr>
          <a:xfrm>
            <a:off x="825320" y="3611794"/>
            <a:ext cx="2047355" cy="559961"/>
          </a:xfrm>
          <a:prstGeom prst="rect">
            <a:avLst/>
          </a:prstGeom>
          <a:noFill/>
        </p:spPr>
        <p:txBody>
          <a:bodyPr wrap="none" rtlCol="0">
            <a:spAutoFit/>
          </a:bodyPr>
          <a:lstStyle/>
          <a:p>
            <a:r>
              <a:rPr lang="en-US" sz="1013" dirty="0"/>
              <a:t>Address Range: 4K </a:t>
            </a:r>
          </a:p>
          <a:p>
            <a:r>
              <a:rPr lang="en-US" sz="1013" dirty="0"/>
              <a:t>Address offset: 0x402000</a:t>
            </a:r>
          </a:p>
          <a:p>
            <a:r>
              <a:rPr lang="en-US" sz="1013" dirty="0"/>
              <a:t>Address: 0x402000 – 0x402FFF</a:t>
            </a:r>
          </a:p>
        </p:txBody>
      </p:sp>
      <p:sp>
        <p:nvSpPr>
          <p:cNvPr id="44" name="TextBox 43">
            <a:extLst>
              <a:ext uri="{FF2B5EF4-FFF2-40B4-BE49-F238E27FC236}">
                <a16:creationId xmlns:a16="http://schemas.microsoft.com/office/drawing/2014/main" id="{FF8C53CA-796F-9949-9625-F7F993898B14}"/>
              </a:ext>
            </a:extLst>
          </p:cNvPr>
          <p:cNvSpPr txBox="1"/>
          <p:nvPr/>
        </p:nvSpPr>
        <p:spPr>
          <a:xfrm>
            <a:off x="1292897" y="1533160"/>
            <a:ext cx="1048685" cy="248209"/>
          </a:xfrm>
          <a:prstGeom prst="rect">
            <a:avLst/>
          </a:prstGeom>
          <a:noFill/>
        </p:spPr>
        <p:txBody>
          <a:bodyPr wrap="none" rtlCol="0">
            <a:spAutoFit/>
          </a:bodyPr>
          <a:lstStyle/>
          <a:p>
            <a:r>
              <a:rPr lang="en-US" sz="1013" b="1" dirty="0"/>
              <a:t>Address table</a:t>
            </a:r>
          </a:p>
        </p:txBody>
      </p:sp>
    </p:spTree>
    <p:extLst>
      <p:ext uri="{BB962C8B-B14F-4D97-AF65-F5344CB8AC3E}">
        <p14:creationId xmlns:p14="http://schemas.microsoft.com/office/powerpoint/2010/main" val="177452019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84A5D-AE55-1245-8B79-4FE46EBE84DB}"/>
              </a:ext>
            </a:extLst>
          </p:cNvPr>
          <p:cNvSpPr>
            <a:spLocks noGrp="1"/>
          </p:cNvSpPr>
          <p:nvPr>
            <p:ph type="title"/>
          </p:nvPr>
        </p:nvSpPr>
        <p:spPr/>
        <p:txBody>
          <a:bodyPr/>
          <a:lstStyle/>
          <a:p>
            <a:r>
              <a:rPr lang="en-US" dirty="0"/>
              <a:t>AXI interconnect</a:t>
            </a:r>
          </a:p>
        </p:txBody>
      </p:sp>
      <p:sp>
        <p:nvSpPr>
          <p:cNvPr id="3" name="Content Placeholder 2">
            <a:extLst>
              <a:ext uri="{FF2B5EF4-FFF2-40B4-BE49-F238E27FC236}">
                <a16:creationId xmlns:a16="http://schemas.microsoft.com/office/drawing/2014/main" id="{F8E6BAC9-2DD8-564A-AC28-25E9DF13E12F}"/>
              </a:ext>
            </a:extLst>
          </p:cNvPr>
          <p:cNvSpPr>
            <a:spLocks noGrp="1"/>
          </p:cNvSpPr>
          <p:nvPr>
            <p:ph idx="1"/>
          </p:nvPr>
        </p:nvSpPr>
        <p:spPr>
          <a:xfrm>
            <a:off x="640079" y="1120283"/>
            <a:ext cx="8347075" cy="1771767"/>
          </a:xfrm>
        </p:spPr>
        <p:txBody>
          <a:bodyPr/>
          <a:lstStyle/>
          <a:p>
            <a:r>
              <a:rPr lang="en-US" sz="2100" dirty="0"/>
              <a:t>Master and Slave could have different clocks </a:t>
            </a:r>
          </a:p>
          <a:p>
            <a:r>
              <a:rPr lang="en-US" sz="2100" dirty="0"/>
              <a:t>Master and Slave could have different data #bits</a:t>
            </a:r>
          </a:p>
          <a:p>
            <a:pPr lvl="1"/>
            <a:r>
              <a:rPr lang="en-US" sz="1800" dirty="0"/>
              <a:t>e.g. 64 bits CPU, 32 bits slave.</a:t>
            </a:r>
          </a:p>
          <a:p>
            <a:r>
              <a:rPr lang="en-US" sz="2100" dirty="0"/>
              <a:t>Hierarchical AXI interconnect is also possible </a:t>
            </a:r>
          </a:p>
          <a:p>
            <a:r>
              <a:rPr lang="en-US" sz="2100" b="1" dirty="0"/>
              <a:t>AXI slave address shouldn’t overlap</a:t>
            </a:r>
          </a:p>
        </p:txBody>
      </p:sp>
      <p:sp>
        <p:nvSpPr>
          <p:cNvPr id="4" name="Slide Number Placeholder 3">
            <a:extLst>
              <a:ext uri="{FF2B5EF4-FFF2-40B4-BE49-F238E27FC236}">
                <a16:creationId xmlns:a16="http://schemas.microsoft.com/office/drawing/2014/main" id="{83BCBCF7-8B44-B842-9326-3DD651284A8B}"/>
              </a:ext>
            </a:extLst>
          </p:cNvPr>
          <p:cNvSpPr>
            <a:spLocks noGrp="1"/>
          </p:cNvSpPr>
          <p:nvPr>
            <p:ph type="sldNum" sz="quarter" idx="11"/>
          </p:nvPr>
        </p:nvSpPr>
        <p:spPr/>
        <p:txBody>
          <a:bodyPr/>
          <a:lstStyle/>
          <a:p>
            <a:pPr>
              <a:defRPr/>
            </a:pPr>
            <a:fld id="{D2C425F6-CA7B-4977-8DCE-0B0DAF9AC9E5}" type="slidenum">
              <a:rPr lang="en-US" smtClean="0">
                <a:solidFill>
                  <a:srgbClr val="808080"/>
                </a:solidFill>
              </a:rPr>
              <a:pPr>
                <a:defRPr/>
              </a:pPr>
              <a:t>37</a:t>
            </a:fld>
            <a:endParaRPr lang="en-US">
              <a:solidFill>
                <a:srgbClr val="808080"/>
              </a:solidFill>
            </a:endParaRPr>
          </a:p>
        </p:txBody>
      </p:sp>
      <p:sp>
        <p:nvSpPr>
          <p:cNvPr id="5" name="TextBox 4">
            <a:extLst>
              <a:ext uri="{FF2B5EF4-FFF2-40B4-BE49-F238E27FC236}">
                <a16:creationId xmlns:a16="http://schemas.microsoft.com/office/drawing/2014/main" id="{9A341F3D-F629-5547-B5ED-D8934C097D43}"/>
              </a:ext>
            </a:extLst>
          </p:cNvPr>
          <p:cNvSpPr txBox="1"/>
          <p:nvPr/>
        </p:nvSpPr>
        <p:spPr>
          <a:xfrm>
            <a:off x="246061" y="4866501"/>
            <a:ext cx="1382110" cy="248209"/>
          </a:xfrm>
          <a:prstGeom prst="rect">
            <a:avLst/>
          </a:prstGeom>
          <a:noFill/>
        </p:spPr>
        <p:txBody>
          <a:bodyPr wrap="none" rtlCol="0">
            <a:spAutoFit/>
          </a:bodyPr>
          <a:lstStyle/>
          <a:p>
            <a:r>
              <a:rPr lang="en-US" sz="1013" dirty="0"/>
              <a:t>© Mohammad Sadri </a:t>
            </a:r>
          </a:p>
        </p:txBody>
      </p:sp>
    </p:spTree>
    <p:extLst>
      <p:ext uri="{BB962C8B-B14F-4D97-AF65-F5344CB8AC3E}">
        <p14:creationId xmlns:p14="http://schemas.microsoft.com/office/powerpoint/2010/main" val="181667146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0AAE5-B9B8-EA47-8DCA-1787DA4D9E5C}"/>
              </a:ext>
            </a:extLst>
          </p:cNvPr>
          <p:cNvSpPr>
            <a:spLocks noGrp="1"/>
          </p:cNvSpPr>
          <p:nvPr>
            <p:ph type="title"/>
          </p:nvPr>
        </p:nvSpPr>
        <p:spPr/>
        <p:txBody>
          <a:bodyPr/>
          <a:lstStyle/>
          <a:p>
            <a:r>
              <a:rPr lang="en-US" dirty="0"/>
              <a:t>AXI Data Mover</a:t>
            </a:r>
          </a:p>
        </p:txBody>
      </p:sp>
      <p:sp>
        <p:nvSpPr>
          <p:cNvPr id="4" name="Slide Number Placeholder 3">
            <a:extLst>
              <a:ext uri="{FF2B5EF4-FFF2-40B4-BE49-F238E27FC236}">
                <a16:creationId xmlns:a16="http://schemas.microsoft.com/office/drawing/2014/main" id="{5CC2621F-832F-724E-9F7C-EBA71F60A4FF}"/>
              </a:ext>
            </a:extLst>
          </p:cNvPr>
          <p:cNvSpPr>
            <a:spLocks noGrp="1"/>
          </p:cNvSpPr>
          <p:nvPr>
            <p:ph type="sldNum" sz="quarter" idx="11"/>
          </p:nvPr>
        </p:nvSpPr>
        <p:spPr/>
        <p:txBody>
          <a:bodyPr/>
          <a:lstStyle/>
          <a:p>
            <a:pPr>
              <a:defRPr/>
            </a:pPr>
            <a:fld id="{D2C425F6-CA7B-4977-8DCE-0B0DAF9AC9E5}" type="slidenum">
              <a:rPr lang="en-US" smtClean="0">
                <a:solidFill>
                  <a:srgbClr val="808080"/>
                </a:solidFill>
              </a:rPr>
              <a:pPr>
                <a:defRPr/>
              </a:pPr>
              <a:t>38</a:t>
            </a:fld>
            <a:endParaRPr lang="en-US">
              <a:solidFill>
                <a:srgbClr val="808080"/>
              </a:solidFill>
            </a:endParaRPr>
          </a:p>
        </p:txBody>
      </p:sp>
      <p:sp>
        <p:nvSpPr>
          <p:cNvPr id="5" name="TextBox 4">
            <a:extLst>
              <a:ext uri="{FF2B5EF4-FFF2-40B4-BE49-F238E27FC236}">
                <a16:creationId xmlns:a16="http://schemas.microsoft.com/office/drawing/2014/main" id="{B32442F3-8FC1-AA42-B7A7-017A0B02EAA7}"/>
              </a:ext>
            </a:extLst>
          </p:cNvPr>
          <p:cNvSpPr txBox="1"/>
          <p:nvPr/>
        </p:nvSpPr>
        <p:spPr>
          <a:xfrm>
            <a:off x="814065" y="3748920"/>
            <a:ext cx="1641616" cy="738664"/>
          </a:xfrm>
          <a:prstGeom prst="rect">
            <a:avLst/>
          </a:prstGeom>
          <a:solidFill>
            <a:srgbClr val="FFC000"/>
          </a:solidFill>
        </p:spPr>
        <p:txBody>
          <a:bodyPr wrap="square" rtlCol="0" anchor="ctr">
            <a:spAutoFit/>
          </a:bodyPr>
          <a:lstStyle/>
          <a:p>
            <a:pPr algn="ctr"/>
            <a:r>
              <a:rPr lang="en-US" sz="2100" dirty="0"/>
              <a:t>Camera input </a:t>
            </a:r>
          </a:p>
        </p:txBody>
      </p:sp>
      <p:sp>
        <p:nvSpPr>
          <p:cNvPr id="6" name="TextBox 5">
            <a:extLst>
              <a:ext uri="{FF2B5EF4-FFF2-40B4-BE49-F238E27FC236}">
                <a16:creationId xmlns:a16="http://schemas.microsoft.com/office/drawing/2014/main" id="{2FA518AB-0631-6A47-9444-DCB67EE5E557}"/>
              </a:ext>
            </a:extLst>
          </p:cNvPr>
          <p:cNvSpPr txBox="1"/>
          <p:nvPr/>
        </p:nvSpPr>
        <p:spPr>
          <a:xfrm>
            <a:off x="814065" y="1332402"/>
            <a:ext cx="1641616" cy="415498"/>
          </a:xfrm>
          <a:prstGeom prst="rect">
            <a:avLst/>
          </a:prstGeom>
          <a:solidFill>
            <a:srgbClr val="FFC000"/>
          </a:solidFill>
        </p:spPr>
        <p:txBody>
          <a:bodyPr wrap="square" rtlCol="0" anchor="ctr">
            <a:spAutoFit/>
          </a:bodyPr>
          <a:lstStyle/>
          <a:p>
            <a:pPr algn="ctr"/>
            <a:r>
              <a:rPr lang="en-US" sz="2100" dirty="0"/>
              <a:t>HDMI</a:t>
            </a:r>
          </a:p>
        </p:txBody>
      </p:sp>
      <p:cxnSp>
        <p:nvCxnSpPr>
          <p:cNvPr id="7" name="Straight Arrow Connector 6">
            <a:extLst>
              <a:ext uri="{FF2B5EF4-FFF2-40B4-BE49-F238E27FC236}">
                <a16:creationId xmlns:a16="http://schemas.microsoft.com/office/drawing/2014/main" id="{77A8384C-EBC9-AB48-B129-660E3B06339B}"/>
              </a:ext>
            </a:extLst>
          </p:cNvPr>
          <p:cNvCxnSpPr>
            <a:cxnSpLocks/>
          </p:cNvCxnSpPr>
          <p:nvPr/>
        </p:nvCxnSpPr>
        <p:spPr>
          <a:xfrm>
            <a:off x="2455680" y="4158169"/>
            <a:ext cx="2476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5B5AAA47-9290-C54C-9A25-6985C0FF958D}"/>
              </a:ext>
            </a:extLst>
          </p:cNvPr>
          <p:cNvCxnSpPr>
            <a:cxnSpLocks/>
          </p:cNvCxnSpPr>
          <p:nvPr/>
        </p:nvCxnSpPr>
        <p:spPr>
          <a:xfrm flipH="1">
            <a:off x="2455680" y="1541969"/>
            <a:ext cx="49530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4A9980C3-8E70-524E-8ED2-9275C977F4D1}"/>
              </a:ext>
            </a:extLst>
          </p:cNvPr>
          <p:cNvSpPr/>
          <p:nvPr/>
        </p:nvSpPr>
        <p:spPr>
          <a:xfrm>
            <a:off x="4182881" y="1064512"/>
            <a:ext cx="1257300" cy="365561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11" name="Rectangle 10">
            <a:extLst>
              <a:ext uri="{FF2B5EF4-FFF2-40B4-BE49-F238E27FC236}">
                <a16:creationId xmlns:a16="http://schemas.microsoft.com/office/drawing/2014/main" id="{00D5F24E-B6C3-274E-9E5E-78FF8DB59087}"/>
              </a:ext>
            </a:extLst>
          </p:cNvPr>
          <p:cNvSpPr/>
          <p:nvPr/>
        </p:nvSpPr>
        <p:spPr>
          <a:xfrm>
            <a:off x="4182881" y="2436127"/>
            <a:ext cx="1257300" cy="91238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013" dirty="0"/>
              <a:t>Allocated Shared Memory </a:t>
            </a:r>
          </a:p>
        </p:txBody>
      </p:sp>
      <p:sp>
        <p:nvSpPr>
          <p:cNvPr id="12" name="TextBox 11">
            <a:extLst>
              <a:ext uri="{FF2B5EF4-FFF2-40B4-BE49-F238E27FC236}">
                <a16:creationId xmlns:a16="http://schemas.microsoft.com/office/drawing/2014/main" id="{B62B3B76-5ECF-454B-9818-180B67E435B3}"/>
              </a:ext>
            </a:extLst>
          </p:cNvPr>
          <p:cNvSpPr txBox="1"/>
          <p:nvPr/>
        </p:nvSpPr>
        <p:spPr>
          <a:xfrm>
            <a:off x="4526279" y="823274"/>
            <a:ext cx="569387" cy="248209"/>
          </a:xfrm>
          <a:prstGeom prst="rect">
            <a:avLst/>
          </a:prstGeom>
          <a:noFill/>
        </p:spPr>
        <p:txBody>
          <a:bodyPr wrap="none" rtlCol="0">
            <a:spAutoFit/>
          </a:bodyPr>
          <a:lstStyle/>
          <a:p>
            <a:r>
              <a:rPr lang="en-US" sz="1013" dirty="0"/>
              <a:t>DRAM</a:t>
            </a:r>
          </a:p>
        </p:txBody>
      </p:sp>
      <p:sp>
        <p:nvSpPr>
          <p:cNvPr id="13" name="Rectangle 12">
            <a:extLst>
              <a:ext uri="{FF2B5EF4-FFF2-40B4-BE49-F238E27FC236}">
                <a16:creationId xmlns:a16="http://schemas.microsoft.com/office/drawing/2014/main" id="{0B4C7EFB-1BE4-7E49-9764-AA5A155A8395}"/>
              </a:ext>
            </a:extLst>
          </p:cNvPr>
          <p:cNvSpPr/>
          <p:nvPr/>
        </p:nvSpPr>
        <p:spPr>
          <a:xfrm>
            <a:off x="2150880" y="2464782"/>
            <a:ext cx="1257300" cy="91238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700" dirty="0"/>
              <a:t>CPU</a:t>
            </a:r>
          </a:p>
        </p:txBody>
      </p:sp>
      <p:cxnSp>
        <p:nvCxnSpPr>
          <p:cNvPr id="17" name="Straight Arrow Connector 16">
            <a:extLst>
              <a:ext uri="{FF2B5EF4-FFF2-40B4-BE49-F238E27FC236}">
                <a16:creationId xmlns:a16="http://schemas.microsoft.com/office/drawing/2014/main" id="{91BEEBB1-50EA-E747-B30F-C764F21831B8}"/>
              </a:ext>
            </a:extLst>
          </p:cNvPr>
          <p:cNvCxnSpPr>
            <a:cxnSpLocks/>
            <a:endCxn id="11" idx="1"/>
          </p:cNvCxnSpPr>
          <p:nvPr/>
        </p:nvCxnSpPr>
        <p:spPr>
          <a:xfrm>
            <a:off x="3408180" y="2892318"/>
            <a:ext cx="774701" cy="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A5873A5D-96FE-884F-9AD4-18F0A2248180}"/>
              </a:ext>
            </a:extLst>
          </p:cNvPr>
          <p:cNvCxnSpPr>
            <a:cxnSpLocks/>
          </p:cNvCxnSpPr>
          <p:nvPr/>
        </p:nvCxnSpPr>
        <p:spPr>
          <a:xfrm>
            <a:off x="3179581" y="1540151"/>
            <a:ext cx="917715" cy="10166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A47DD1FB-529A-5945-AE38-EE146FB74F29}"/>
              </a:ext>
            </a:extLst>
          </p:cNvPr>
          <p:cNvCxnSpPr>
            <a:cxnSpLocks/>
          </p:cNvCxnSpPr>
          <p:nvPr/>
        </p:nvCxnSpPr>
        <p:spPr>
          <a:xfrm flipV="1">
            <a:off x="3093996" y="3294346"/>
            <a:ext cx="1003300" cy="85666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0AE39937-63EE-2F43-A8F7-4330D351BE47}"/>
              </a:ext>
            </a:extLst>
          </p:cNvPr>
          <p:cNvSpPr txBox="1"/>
          <p:nvPr/>
        </p:nvSpPr>
        <p:spPr>
          <a:xfrm>
            <a:off x="2876381" y="1301933"/>
            <a:ext cx="377026" cy="507831"/>
          </a:xfrm>
          <a:prstGeom prst="rect">
            <a:avLst/>
          </a:prstGeom>
          <a:noFill/>
        </p:spPr>
        <p:txBody>
          <a:bodyPr wrap="none" rtlCol="0">
            <a:spAutoFit/>
          </a:bodyPr>
          <a:lstStyle/>
          <a:p>
            <a:r>
              <a:rPr lang="en-US" sz="2700" dirty="0"/>
              <a:t>?</a:t>
            </a:r>
          </a:p>
        </p:txBody>
      </p:sp>
      <p:sp>
        <p:nvSpPr>
          <p:cNvPr id="29" name="TextBox 28">
            <a:extLst>
              <a:ext uri="{FF2B5EF4-FFF2-40B4-BE49-F238E27FC236}">
                <a16:creationId xmlns:a16="http://schemas.microsoft.com/office/drawing/2014/main" id="{22DDF019-29E0-7F4D-ACE2-D5D115274518}"/>
              </a:ext>
            </a:extLst>
          </p:cNvPr>
          <p:cNvSpPr txBox="1"/>
          <p:nvPr/>
        </p:nvSpPr>
        <p:spPr>
          <a:xfrm>
            <a:off x="2674178" y="3904253"/>
            <a:ext cx="377026" cy="507831"/>
          </a:xfrm>
          <a:prstGeom prst="rect">
            <a:avLst/>
          </a:prstGeom>
          <a:noFill/>
        </p:spPr>
        <p:txBody>
          <a:bodyPr wrap="none" rtlCol="0">
            <a:spAutoFit/>
          </a:bodyPr>
          <a:lstStyle/>
          <a:p>
            <a:r>
              <a:rPr lang="en-US" sz="2700" dirty="0"/>
              <a:t>?</a:t>
            </a:r>
          </a:p>
        </p:txBody>
      </p:sp>
      <p:sp>
        <p:nvSpPr>
          <p:cNvPr id="30" name="TextBox 29">
            <a:extLst>
              <a:ext uri="{FF2B5EF4-FFF2-40B4-BE49-F238E27FC236}">
                <a16:creationId xmlns:a16="http://schemas.microsoft.com/office/drawing/2014/main" id="{851DA6FA-F17E-F544-A24E-0B6439C1A1FB}"/>
              </a:ext>
            </a:extLst>
          </p:cNvPr>
          <p:cNvSpPr txBox="1"/>
          <p:nvPr/>
        </p:nvSpPr>
        <p:spPr>
          <a:xfrm>
            <a:off x="5507193" y="1135220"/>
            <a:ext cx="3326102" cy="3139321"/>
          </a:xfrm>
          <a:prstGeom prst="rect">
            <a:avLst/>
          </a:prstGeom>
          <a:noFill/>
        </p:spPr>
        <p:txBody>
          <a:bodyPr wrap="square" rtlCol="0">
            <a:spAutoFit/>
          </a:bodyPr>
          <a:lstStyle/>
          <a:p>
            <a:pPr marL="257175" indent="-257175">
              <a:buFont typeface="Arial" panose="020B0604020202020204" pitchFamily="34" charset="0"/>
              <a:buChar char="•"/>
            </a:pPr>
            <a:r>
              <a:rPr lang="en-US" sz="1800" dirty="0"/>
              <a:t>We need to read/write stream of data from a peripherals (e.g. HDMI) </a:t>
            </a:r>
          </a:p>
          <a:p>
            <a:pPr marL="257175" indent="-257175">
              <a:buFont typeface="Arial" panose="020B0604020202020204" pitchFamily="34" charset="0"/>
              <a:buChar char="•"/>
            </a:pPr>
            <a:r>
              <a:rPr lang="en-US" sz="1800" dirty="0"/>
              <a:t>Peripherals use AXI Stream interface with no address</a:t>
            </a:r>
          </a:p>
          <a:p>
            <a:pPr marL="257175" indent="-257175">
              <a:buFont typeface="Arial" panose="020B0604020202020204" pitchFamily="34" charset="0"/>
              <a:buChar char="•"/>
            </a:pPr>
            <a:r>
              <a:rPr lang="en-US" sz="1800" dirty="0"/>
              <a:t>We need to store the data somewhere in memory for CPU to read using a memory mapped AXI interface</a:t>
            </a:r>
          </a:p>
          <a:p>
            <a:pPr marL="257175" indent="-257175">
              <a:buFont typeface="Arial" panose="020B0604020202020204" pitchFamily="34" charset="0"/>
              <a:buChar char="•"/>
            </a:pPr>
            <a:endParaRPr lang="en-US" sz="1800" dirty="0"/>
          </a:p>
        </p:txBody>
      </p:sp>
      <p:sp>
        <p:nvSpPr>
          <p:cNvPr id="32" name="TextBox 31">
            <a:extLst>
              <a:ext uri="{FF2B5EF4-FFF2-40B4-BE49-F238E27FC236}">
                <a16:creationId xmlns:a16="http://schemas.microsoft.com/office/drawing/2014/main" id="{7B092F3E-03CE-D745-81DD-633A264E4EA8}"/>
              </a:ext>
            </a:extLst>
          </p:cNvPr>
          <p:cNvSpPr txBox="1"/>
          <p:nvPr/>
        </p:nvSpPr>
        <p:spPr>
          <a:xfrm>
            <a:off x="246061" y="4866501"/>
            <a:ext cx="1382110" cy="248209"/>
          </a:xfrm>
          <a:prstGeom prst="rect">
            <a:avLst/>
          </a:prstGeom>
          <a:noFill/>
        </p:spPr>
        <p:txBody>
          <a:bodyPr wrap="none" rtlCol="0">
            <a:spAutoFit/>
          </a:bodyPr>
          <a:lstStyle/>
          <a:p>
            <a:r>
              <a:rPr lang="en-US" sz="1013" dirty="0"/>
              <a:t>© Mohammad Sadri </a:t>
            </a:r>
          </a:p>
        </p:txBody>
      </p:sp>
    </p:spTree>
    <p:extLst>
      <p:ext uri="{BB962C8B-B14F-4D97-AF65-F5344CB8AC3E}">
        <p14:creationId xmlns:p14="http://schemas.microsoft.com/office/powerpoint/2010/main" val="207876461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0AAE5-B9B8-EA47-8DCA-1787DA4D9E5C}"/>
              </a:ext>
            </a:extLst>
          </p:cNvPr>
          <p:cNvSpPr>
            <a:spLocks noGrp="1"/>
          </p:cNvSpPr>
          <p:nvPr>
            <p:ph type="title"/>
          </p:nvPr>
        </p:nvSpPr>
        <p:spPr/>
        <p:txBody>
          <a:bodyPr/>
          <a:lstStyle/>
          <a:p>
            <a:r>
              <a:rPr lang="en-US" dirty="0"/>
              <a:t>AXI Data Mover</a:t>
            </a:r>
          </a:p>
        </p:txBody>
      </p:sp>
      <p:sp>
        <p:nvSpPr>
          <p:cNvPr id="4" name="Slide Number Placeholder 3">
            <a:extLst>
              <a:ext uri="{FF2B5EF4-FFF2-40B4-BE49-F238E27FC236}">
                <a16:creationId xmlns:a16="http://schemas.microsoft.com/office/drawing/2014/main" id="{5CC2621F-832F-724E-9F7C-EBA71F60A4FF}"/>
              </a:ext>
            </a:extLst>
          </p:cNvPr>
          <p:cNvSpPr>
            <a:spLocks noGrp="1"/>
          </p:cNvSpPr>
          <p:nvPr>
            <p:ph type="sldNum" sz="quarter" idx="11"/>
          </p:nvPr>
        </p:nvSpPr>
        <p:spPr/>
        <p:txBody>
          <a:bodyPr/>
          <a:lstStyle/>
          <a:p>
            <a:pPr>
              <a:defRPr/>
            </a:pPr>
            <a:fld id="{D2C425F6-CA7B-4977-8DCE-0B0DAF9AC9E5}" type="slidenum">
              <a:rPr lang="en-US" smtClean="0">
                <a:solidFill>
                  <a:srgbClr val="808080"/>
                </a:solidFill>
              </a:rPr>
              <a:pPr>
                <a:defRPr/>
              </a:pPr>
              <a:t>39</a:t>
            </a:fld>
            <a:endParaRPr lang="en-US">
              <a:solidFill>
                <a:srgbClr val="808080"/>
              </a:solidFill>
            </a:endParaRPr>
          </a:p>
        </p:txBody>
      </p:sp>
      <p:sp>
        <p:nvSpPr>
          <p:cNvPr id="5" name="TextBox 4">
            <a:extLst>
              <a:ext uri="{FF2B5EF4-FFF2-40B4-BE49-F238E27FC236}">
                <a16:creationId xmlns:a16="http://schemas.microsoft.com/office/drawing/2014/main" id="{B32442F3-8FC1-AA42-B7A7-017A0B02EAA7}"/>
              </a:ext>
            </a:extLst>
          </p:cNvPr>
          <p:cNvSpPr txBox="1"/>
          <p:nvPr/>
        </p:nvSpPr>
        <p:spPr>
          <a:xfrm>
            <a:off x="1203185" y="3763908"/>
            <a:ext cx="1641616" cy="738664"/>
          </a:xfrm>
          <a:prstGeom prst="rect">
            <a:avLst/>
          </a:prstGeom>
          <a:solidFill>
            <a:srgbClr val="FFC000"/>
          </a:solidFill>
        </p:spPr>
        <p:txBody>
          <a:bodyPr wrap="square" rtlCol="0" anchor="ctr">
            <a:spAutoFit/>
          </a:bodyPr>
          <a:lstStyle/>
          <a:p>
            <a:pPr algn="ctr"/>
            <a:r>
              <a:rPr lang="en-US" sz="2100" dirty="0"/>
              <a:t>Camera input </a:t>
            </a:r>
          </a:p>
        </p:txBody>
      </p:sp>
      <p:sp>
        <p:nvSpPr>
          <p:cNvPr id="6" name="TextBox 5">
            <a:extLst>
              <a:ext uri="{FF2B5EF4-FFF2-40B4-BE49-F238E27FC236}">
                <a16:creationId xmlns:a16="http://schemas.microsoft.com/office/drawing/2014/main" id="{2FA518AB-0631-6A47-9444-DCB67EE5E557}"/>
              </a:ext>
            </a:extLst>
          </p:cNvPr>
          <p:cNvSpPr txBox="1"/>
          <p:nvPr/>
        </p:nvSpPr>
        <p:spPr>
          <a:xfrm>
            <a:off x="1203184" y="1347391"/>
            <a:ext cx="1641616" cy="415498"/>
          </a:xfrm>
          <a:prstGeom prst="rect">
            <a:avLst/>
          </a:prstGeom>
          <a:solidFill>
            <a:srgbClr val="FFC000"/>
          </a:solidFill>
        </p:spPr>
        <p:txBody>
          <a:bodyPr wrap="square" rtlCol="0" anchor="ctr">
            <a:spAutoFit/>
          </a:bodyPr>
          <a:lstStyle/>
          <a:p>
            <a:pPr algn="ctr"/>
            <a:r>
              <a:rPr lang="en-US" sz="2100" dirty="0"/>
              <a:t>HDMI</a:t>
            </a:r>
          </a:p>
        </p:txBody>
      </p:sp>
      <p:cxnSp>
        <p:nvCxnSpPr>
          <p:cNvPr id="7" name="Straight Arrow Connector 6">
            <a:extLst>
              <a:ext uri="{FF2B5EF4-FFF2-40B4-BE49-F238E27FC236}">
                <a16:creationId xmlns:a16="http://schemas.microsoft.com/office/drawing/2014/main" id="{77A8384C-EBC9-AB48-B129-660E3B06339B}"/>
              </a:ext>
            </a:extLst>
          </p:cNvPr>
          <p:cNvCxnSpPr>
            <a:cxnSpLocks/>
          </p:cNvCxnSpPr>
          <p:nvPr/>
        </p:nvCxnSpPr>
        <p:spPr>
          <a:xfrm>
            <a:off x="2844800" y="4173158"/>
            <a:ext cx="2476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5B5AAA47-9290-C54C-9A25-6985C0FF958D}"/>
              </a:ext>
            </a:extLst>
          </p:cNvPr>
          <p:cNvCxnSpPr>
            <a:cxnSpLocks/>
          </p:cNvCxnSpPr>
          <p:nvPr/>
        </p:nvCxnSpPr>
        <p:spPr>
          <a:xfrm flipH="1">
            <a:off x="2844800" y="1556957"/>
            <a:ext cx="49530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4A9980C3-8E70-524E-8ED2-9275C977F4D1}"/>
              </a:ext>
            </a:extLst>
          </p:cNvPr>
          <p:cNvSpPr/>
          <p:nvPr/>
        </p:nvSpPr>
        <p:spPr>
          <a:xfrm>
            <a:off x="4572000" y="1079500"/>
            <a:ext cx="1257300" cy="365561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11" name="Rectangle 10">
            <a:extLst>
              <a:ext uri="{FF2B5EF4-FFF2-40B4-BE49-F238E27FC236}">
                <a16:creationId xmlns:a16="http://schemas.microsoft.com/office/drawing/2014/main" id="{00D5F24E-B6C3-274E-9E5E-78FF8DB59087}"/>
              </a:ext>
            </a:extLst>
          </p:cNvPr>
          <p:cNvSpPr/>
          <p:nvPr/>
        </p:nvSpPr>
        <p:spPr>
          <a:xfrm>
            <a:off x="4572000" y="2451116"/>
            <a:ext cx="1257300" cy="91238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013" dirty="0"/>
              <a:t>Allocated Shared Memory </a:t>
            </a:r>
          </a:p>
        </p:txBody>
      </p:sp>
      <p:sp>
        <p:nvSpPr>
          <p:cNvPr id="12" name="TextBox 11">
            <a:extLst>
              <a:ext uri="{FF2B5EF4-FFF2-40B4-BE49-F238E27FC236}">
                <a16:creationId xmlns:a16="http://schemas.microsoft.com/office/drawing/2014/main" id="{B62B3B76-5ECF-454B-9818-180B67E435B3}"/>
              </a:ext>
            </a:extLst>
          </p:cNvPr>
          <p:cNvSpPr txBox="1"/>
          <p:nvPr/>
        </p:nvSpPr>
        <p:spPr>
          <a:xfrm>
            <a:off x="4799302" y="788794"/>
            <a:ext cx="569387" cy="248209"/>
          </a:xfrm>
          <a:prstGeom prst="rect">
            <a:avLst/>
          </a:prstGeom>
          <a:noFill/>
        </p:spPr>
        <p:txBody>
          <a:bodyPr wrap="none" rtlCol="0">
            <a:spAutoFit/>
          </a:bodyPr>
          <a:lstStyle/>
          <a:p>
            <a:r>
              <a:rPr lang="en-US" sz="1013" dirty="0"/>
              <a:t>DRAM</a:t>
            </a:r>
          </a:p>
        </p:txBody>
      </p:sp>
      <p:sp>
        <p:nvSpPr>
          <p:cNvPr id="13" name="Rectangle 12">
            <a:extLst>
              <a:ext uri="{FF2B5EF4-FFF2-40B4-BE49-F238E27FC236}">
                <a16:creationId xmlns:a16="http://schemas.microsoft.com/office/drawing/2014/main" id="{0B4C7EFB-1BE4-7E49-9764-AA5A155A8395}"/>
              </a:ext>
            </a:extLst>
          </p:cNvPr>
          <p:cNvSpPr/>
          <p:nvPr/>
        </p:nvSpPr>
        <p:spPr>
          <a:xfrm>
            <a:off x="2540000" y="2479771"/>
            <a:ext cx="1257300" cy="91238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700" dirty="0"/>
              <a:t>CPU</a:t>
            </a:r>
          </a:p>
        </p:txBody>
      </p:sp>
      <p:cxnSp>
        <p:nvCxnSpPr>
          <p:cNvPr id="17" name="Straight Arrow Connector 16">
            <a:extLst>
              <a:ext uri="{FF2B5EF4-FFF2-40B4-BE49-F238E27FC236}">
                <a16:creationId xmlns:a16="http://schemas.microsoft.com/office/drawing/2014/main" id="{91BEEBB1-50EA-E747-B30F-C764F21831B8}"/>
              </a:ext>
            </a:extLst>
          </p:cNvPr>
          <p:cNvCxnSpPr>
            <a:cxnSpLocks/>
            <a:endCxn id="11" idx="1"/>
          </p:cNvCxnSpPr>
          <p:nvPr/>
        </p:nvCxnSpPr>
        <p:spPr>
          <a:xfrm>
            <a:off x="3797299" y="2907307"/>
            <a:ext cx="774701" cy="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851DA6FA-F17E-F544-A24E-0B6439C1A1FB}"/>
              </a:ext>
            </a:extLst>
          </p:cNvPr>
          <p:cNvSpPr txBox="1"/>
          <p:nvPr/>
        </p:nvSpPr>
        <p:spPr>
          <a:xfrm>
            <a:off x="5971933" y="2307142"/>
            <a:ext cx="2297912" cy="1200329"/>
          </a:xfrm>
          <a:prstGeom prst="rect">
            <a:avLst/>
          </a:prstGeom>
          <a:noFill/>
        </p:spPr>
        <p:txBody>
          <a:bodyPr wrap="square" rtlCol="0">
            <a:spAutoFit/>
          </a:bodyPr>
          <a:lstStyle/>
          <a:p>
            <a:r>
              <a:rPr lang="en-US" sz="1800" dirty="0"/>
              <a:t>Transfer Stream data to/from a memory mapped region </a:t>
            </a:r>
          </a:p>
        </p:txBody>
      </p:sp>
      <p:sp>
        <p:nvSpPr>
          <p:cNvPr id="19" name="Rectangle 18">
            <a:extLst>
              <a:ext uri="{FF2B5EF4-FFF2-40B4-BE49-F238E27FC236}">
                <a16:creationId xmlns:a16="http://schemas.microsoft.com/office/drawing/2014/main" id="{A062A67C-FE32-F245-B537-44A7E34612B3}"/>
              </a:ext>
            </a:extLst>
          </p:cNvPr>
          <p:cNvSpPr/>
          <p:nvPr/>
        </p:nvSpPr>
        <p:spPr>
          <a:xfrm>
            <a:off x="3151908" y="1180618"/>
            <a:ext cx="1257300" cy="91238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700" dirty="0"/>
          </a:p>
        </p:txBody>
      </p:sp>
      <p:sp>
        <p:nvSpPr>
          <p:cNvPr id="21" name="Rectangle 20">
            <a:extLst>
              <a:ext uri="{FF2B5EF4-FFF2-40B4-BE49-F238E27FC236}">
                <a16:creationId xmlns:a16="http://schemas.microsoft.com/office/drawing/2014/main" id="{D29644C9-BD2A-9449-8196-097B6D11EAE4}"/>
              </a:ext>
            </a:extLst>
          </p:cNvPr>
          <p:cNvSpPr/>
          <p:nvPr/>
        </p:nvSpPr>
        <p:spPr>
          <a:xfrm>
            <a:off x="3079750" y="3651102"/>
            <a:ext cx="1257300" cy="91238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700" dirty="0"/>
          </a:p>
        </p:txBody>
      </p:sp>
      <p:cxnSp>
        <p:nvCxnSpPr>
          <p:cNvPr id="23" name="Straight Arrow Connector 22">
            <a:extLst>
              <a:ext uri="{FF2B5EF4-FFF2-40B4-BE49-F238E27FC236}">
                <a16:creationId xmlns:a16="http://schemas.microsoft.com/office/drawing/2014/main" id="{BD094ED7-0771-0346-B78D-305052AC17D9}"/>
              </a:ext>
            </a:extLst>
          </p:cNvPr>
          <p:cNvCxnSpPr>
            <a:cxnSpLocks/>
          </p:cNvCxnSpPr>
          <p:nvPr/>
        </p:nvCxnSpPr>
        <p:spPr>
          <a:xfrm flipH="1" flipV="1">
            <a:off x="4407700" y="1861233"/>
            <a:ext cx="236459" cy="7105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0CB94ABD-4EF4-C248-8C7F-BEABF0E8F89B}"/>
              </a:ext>
            </a:extLst>
          </p:cNvPr>
          <p:cNvSpPr txBox="1"/>
          <p:nvPr/>
        </p:nvSpPr>
        <p:spPr>
          <a:xfrm>
            <a:off x="3174254" y="1466268"/>
            <a:ext cx="1111202" cy="248209"/>
          </a:xfrm>
          <a:prstGeom prst="rect">
            <a:avLst/>
          </a:prstGeom>
          <a:noFill/>
        </p:spPr>
        <p:txBody>
          <a:bodyPr wrap="none" rtlCol="0">
            <a:spAutoFit/>
          </a:bodyPr>
          <a:lstStyle/>
          <a:p>
            <a:r>
              <a:rPr lang="en-US" sz="1013" dirty="0"/>
              <a:t>M_AXIS_MM2S</a:t>
            </a:r>
          </a:p>
        </p:txBody>
      </p:sp>
      <p:sp>
        <p:nvSpPr>
          <p:cNvPr id="32" name="TextBox 31">
            <a:extLst>
              <a:ext uri="{FF2B5EF4-FFF2-40B4-BE49-F238E27FC236}">
                <a16:creationId xmlns:a16="http://schemas.microsoft.com/office/drawing/2014/main" id="{7E430717-8680-6E4A-8DDC-A9C7C109C129}"/>
              </a:ext>
            </a:extLst>
          </p:cNvPr>
          <p:cNvSpPr txBox="1"/>
          <p:nvPr/>
        </p:nvSpPr>
        <p:spPr>
          <a:xfrm>
            <a:off x="3131537" y="3962883"/>
            <a:ext cx="1088760" cy="248209"/>
          </a:xfrm>
          <a:prstGeom prst="rect">
            <a:avLst/>
          </a:prstGeom>
          <a:noFill/>
        </p:spPr>
        <p:txBody>
          <a:bodyPr wrap="none" rtlCol="0">
            <a:spAutoFit/>
          </a:bodyPr>
          <a:lstStyle/>
          <a:p>
            <a:r>
              <a:rPr lang="en-US" sz="1013" dirty="0"/>
              <a:t>S_AXIS_S2MM</a:t>
            </a:r>
          </a:p>
        </p:txBody>
      </p:sp>
      <p:cxnSp>
        <p:nvCxnSpPr>
          <p:cNvPr id="33" name="Straight Arrow Connector 32">
            <a:extLst>
              <a:ext uri="{FF2B5EF4-FFF2-40B4-BE49-F238E27FC236}">
                <a16:creationId xmlns:a16="http://schemas.microsoft.com/office/drawing/2014/main" id="{8EEB7136-17AB-9844-A5A6-B70050F00BDE}"/>
              </a:ext>
            </a:extLst>
          </p:cNvPr>
          <p:cNvCxnSpPr>
            <a:cxnSpLocks/>
          </p:cNvCxnSpPr>
          <p:nvPr/>
        </p:nvCxnSpPr>
        <p:spPr>
          <a:xfrm flipV="1">
            <a:off x="4372375" y="3169227"/>
            <a:ext cx="199625" cy="6908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C5D60F26-366C-9141-B70A-FD7A9F3951CB}"/>
              </a:ext>
            </a:extLst>
          </p:cNvPr>
          <p:cNvSpPr txBox="1"/>
          <p:nvPr/>
        </p:nvSpPr>
        <p:spPr>
          <a:xfrm>
            <a:off x="280374" y="2648587"/>
            <a:ext cx="2297912" cy="923330"/>
          </a:xfrm>
          <a:prstGeom prst="rect">
            <a:avLst/>
          </a:prstGeom>
          <a:noFill/>
        </p:spPr>
        <p:txBody>
          <a:bodyPr wrap="square" rtlCol="0">
            <a:spAutoFit/>
          </a:bodyPr>
          <a:lstStyle/>
          <a:p>
            <a:r>
              <a:rPr lang="en-US" sz="1800" dirty="0"/>
              <a:t>CPU configures the AXI data Mover Units</a:t>
            </a:r>
          </a:p>
        </p:txBody>
      </p:sp>
      <p:sp>
        <p:nvSpPr>
          <p:cNvPr id="36" name="TextBox 35">
            <a:extLst>
              <a:ext uri="{FF2B5EF4-FFF2-40B4-BE49-F238E27FC236}">
                <a16:creationId xmlns:a16="http://schemas.microsoft.com/office/drawing/2014/main" id="{B1A274BA-5ACD-DF4D-9537-809833C22AF2}"/>
              </a:ext>
            </a:extLst>
          </p:cNvPr>
          <p:cNvSpPr txBox="1"/>
          <p:nvPr/>
        </p:nvSpPr>
        <p:spPr>
          <a:xfrm>
            <a:off x="246061" y="4866501"/>
            <a:ext cx="1382110" cy="248209"/>
          </a:xfrm>
          <a:prstGeom prst="rect">
            <a:avLst/>
          </a:prstGeom>
          <a:noFill/>
        </p:spPr>
        <p:txBody>
          <a:bodyPr wrap="none" rtlCol="0">
            <a:spAutoFit/>
          </a:bodyPr>
          <a:lstStyle/>
          <a:p>
            <a:r>
              <a:rPr lang="en-US" sz="1013" dirty="0"/>
              <a:t>© Mohammad Sadri </a:t>
            </a:r>
          </a:p>
        </p:txBody>
      </p:sp>
    </p:spTree>
    <p:extLst>
      <p:ext uri="{BB962C8B-B14F-4D97-AF65-F5344CB8AC3E}">
        <p14:creationId xmlns:p14="http://schemas.microsoft.com/office/powerpoint/2010/main" val="319359112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251C6D7-3079-5249-9311-CC9B6C44AA9E}"/>
              </a:ext>
            </a:extLst>
          </p:cNvPr>
          <p:cNvSpPr>
            <a:spLocks noGrp="1"/>
          </p:cNvSpPr>
          <p:nvPr>
            <p:ph type="title"/>
          </p:nvPr>
        </p:nvSpPr>
        <p:spPr/>
        <p:txBody>
          <a:bodyPr/>
          <a:lstStyle/>
          <a:p>
            <a:r>
              <a:rPr lang="en-US" dirty="0"/>
              <a:t>Image Edge Detection Accelerator</a:t>
            </a:r>
          </a:p>
        </p:txBody>
      </p:sp>
      <p:sp>
        <p:nvSpPr>
          <p:cNvPr id="3" name="Content Placeholder 2">
            <a:extLst>
              <a:ext uri="{FF2B5EF4-FFF2-40B4-BE49-F238E27FC236}">
                <a16:creationId xmlns:a16="http://schemas.microsoft.com/office/drawing/2014/main" id="{9F1ABFB0-2A20-6D4B-9CF4-9B0E9E2A7C5C}"/>
              </a:ext>
            </a:extLst>
          </p:cNvPr>
          <p:cNvSpPr>
            <a:spLocks noGrp="1"/>
          </p:cNvSpPr>
          <p:nvPr>
            <p:ph idx="1"/>
          </p:nvPr>
        </p:nvSpPr>
        <p:spPr>
          <a:xfrm>
            <a:off x="1097280" y="1188720"/>
            <a:ext cx="7315199" cy="193899"/>
          </a:xfrm>
        </p:spPr>
        <p:txBody>
          <a:bodyPr/>
          <a:lstStyle/>
          <a:p>
            <a:r>
              <a:rPr lang="en-US" dirty="0"/>
              <a:t>Sobel filter acceleration on FPGA using HLS</a:t>
            </a:r>
          </a:p>
        </p:txBody>
      </p:sp>
      <p:sp>
        <p:nvSpPr>
          <p:cNvPr id="4" name="Slide Number Placeholder 3">
            <a:extLst>
              <a:ext uri="{FF2B5EF4-FFF2-40B4-BE49-F238E27FC236}">
                <a16:creationId xmlns:a16="http://schemas.microsoft.com/office/drawing/2014/main" id="{30660963-F82D-8241-A62B-F39CE69F4F6D}"/>
              </a:ext>
            </a:extLst>
          </p:cNvPr>
          <p:cNvSpPr>
            <a:spLocks noGrp="1"/>
          </p:cNvSpPr>
          <p:nvPr>
            <p:ph type="sldNum" sz="quarter" idx="11"/>
          </p:nvPr>
        </p:nvSpPr>
        <p:spPr/>
        <p:txBody>
          <a:bodyPr/>
          <a:lstStyle/>
          <a:p>
            <a:pPr>
              <a:defRPr/>
            </a:pPr>
            <a:fld id="{B350E68E-62F3-417D-AA9C-E2C977939157}" type="slidenum">
              <a:rPr lang="en-US" smtClean="0">
                <a:solidFill>
                  <a:srgbClr val="808080"/>
                </a:solidFill>
              </a:rPr>
              <a:pPr>
                <a:defRPr/>
              </a:pPr>
              <a:t>4</a:t>
            </a:fld>
            <a:endParaRPr lang="en-US">
              <a:solidFill>
                <a:srgbClr val="808080"/>
              </a:solidFill>
            </a:endParaRPr>
          </a:p>
        </p:txBody>
      </p:sp>
      <p:sp>
        <p:nvSpPr>
          <p:cNvPr id="2" name="Rectangle 1">
            <a:extLst>
              <a:ext uri="{FF2B5EF4-FFF2-40B4-BE49-F238E27FC236}">
                <a16:creationId xmlns:a16="http://schemas.microsoft.com/office/drawing/2014/main" id="{3928BE2A-3687-9F4C-23F4-199AF4B9C9E8}"/>
              </a:ext>
            </a:extLst>
          </p:cNvPr>
          <p:cNvSpPr/>
          <p:nvPr/>
        </p:nvSpPr>
        <p:spPr>
          <a:xfrm>
            <a:off x="1418187" y="2571750"/>
            <a:ext cx="806208" cy="57586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13" dirty="0"/>
              <a:t>Input image</a:t>
            </a:r>
          </a:p>
        </p:txBody>
      </p:sp>
      <p:sp>
        <p:nvSpPr>
          <p:cNvPr id="6" name="Rectangle 5">
            <a:extLst>
              <a:ext uri="{FF2B5EF4-FFF2-40B4-BE49-F238E27FC236}">
                <a16:creationId xmlns:a16="http://schemas.microsoft.com/office/drawing/2014/main" id="{1E82774A-C187-A2EB-088E-E49CC6A3D9D4}"/>
              </a:ext>
            </a:extLst>
          </p:cNvPr>
          <p:cNvSpPr/>
          <p:nvPr/>
        </p:nvSpPr>
        <p:spPr>
          <a:xfrm>
            <a:off x="2865999" y="2256335"/>
            <a:ext cx="1017927" cy="12066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13" dirty="0"/>
              <a:t>Sober filter </a:t>
            </a:r>
          </a:p>
          <a:p>
            <a:pPr algn="ctr"/>
            <a:endParaRPr lang="en-US" sz="1013" dirty="0"/>
          </a:p>
          <a:p>
            <a:pPr algn="ctr"/>
            <a:endParaRPr lang="en-US" sz="1013" dirty="0"/>
          </a:p>
          <a:p>
            <a:pPr algn="ctr"/>
            <a:endParaRPr lang="en-US" sz="1013" dirty="0"/>
          </a:p>
          <a:p>
            <a:pPr algn="ctr"/>
            <a:endParaRPr lang="en-US" sz="1013" dirty="0"/>
          </a:p>
          <a:p>
            <a:pPr algn="ctr"/>
            <a:endParaRPr lang="en-US" sz="1013" dirty="0"/>
          </a:p>
        </p:txBody>
      </p:sp>
      <p:cxnSp>
        <p:nvCxnSpPr>
          <p:cNvPr id="8" name="Straight Arrow Connector 7">
            <a:extLst>
              <a:ext uri="{FF2B5EF4-FFF2-40B4-BE49-F238E27FC236}">
                <a16:creationId xmlns:a16="http://schemas.microsoft.com/office/drawing/2014/main" id="{84132AF4-6106-C585-39EF-73BE549745A8}"/>
              </a:ext>
            </a:extLst>
          </p:cNvPr>
          <p:cNvCxnSpPr>
            <a:cxnSpLocks/>
            <a:stCxn id="2" idx="3"/>
            <a:endCxn id="6" idx="1"/>
          </p:cNvCxnSpPr>
          <p:nvPr/>
        </p:nvCxnSpPr>
        <p:spPr>
          <a:xfrm>
            <a:off x="2224395" y="2859681"/>
            <a:ext cx="64160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B8CCBFA9-8481-2DC5-9226-A37BC735F086}"/>
              </a:ext>
            </a:extLst>
          </p:cNvPr>
          <p:cNvCxnSpPr>
            <a:cxnSpLocks/>
            <a:stCxn id="6" idx="3"/>
            <a:endCxn id="20" idx="1"/>
          </p:cNvCxnSpPr>
          <p:nvPr/>
        </p:nvCxnSpPr>
        <p:spPr>
          <a:xfrm flipV="1">
            <a:off x="3883926" y="2859681"/>
            <a:ext cx="689341"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DD870D6B-F63F-E144-464F-F66A49478641}"/>
              </a:ext>
            </a:extLst>
          </p:cNvPr>
          <p:cNvSpPr/>
          <p:nvPr/>
        </p:nvSpPr>
        <p:spPr>
          <a:xfrm>
            <a:off x="6280534" y="2571751"/>
            <a:ext cx="806208" cy="57586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13" dirty="0"/>
              <a:t>Output image</a:t>
            </a:r>
          </a:p>
        </p:txBody>
      </p:sp>
      <p:sp>
        <p:nvSpPr>
          <p:cNvPr id="15" name="Rectangle 14">
            <a:extLst>
              <a:ext uri="{FF2B5EF4-FFF2-40B4-BE49-F238E27FC236}">
                <a16:creationId xmlns:a16="http://schemas.microsoft.com/office/drawing/2014/main" id="{1471F5C5-DD50-8175-BD14-E6DCA7E3CF2D}"/>
              </a:ext>
            </a:extLst>
          </p:cNvPr>
          <p:cNvSpPr/>
          <p:nvPr/>
        </p:nvSpPr>
        <p:spPr>
          <a:xfrm>
            <a:off x="3011121" y="2615158"/>
            <a:ext cx="727681" cy="668924"/>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013" dirty="0"/>
              <a:t>Conv.</a:t>
            </a:r>
          </a:p>
          <a:p>
            <a:pPr algn="ctr"/>
            <a:r>
              <a:rPr lang="en-US" sz="1013" dirty="0"/>
              <a:t>HLS</a:t>
            </a:r>
          </a:p>
        </p:txBody>
      </p:sp>
      <p:sp>
        <p:nvSpPr>
          <p:cNvPr id="20" name="Rectangle 19">
            <a:extLst>
              <a:ext uri="{FF2B5EF4-FFF2-40B4-BE49-F238E27FC236}">
                <a16:creationId xmlns:a16="http://schemas.microsoft.com/office/drawing/2014/main" id="{2D34774F-81CD-6AC4-71C7-D912631A0598}"/>
              </a:ext>
            </a:extLst>
          </p:cNvPr>
          <p:cNvSpPr/>
          <p:nvPr/>
        </p:nvSpPr>
        <p:spPr>
          <a:xfrm>
            <a:off x="4573267" y="2319815"/>
            <a:ext cx="1017926" cy="1079731"/>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013" dirty="0"/>
              <a:t>FPGA </a:t>
            </a:r>
          </a:p>
        </p:txBody>
      </p:sp>
      <p:sp>
        <p:nvSpPr>
          <p:cNvPr id="22" name="TextBox 21">
            <a:extLst>
              <a:ext uri="{FF2B5EF4-FFF2-40B4-BE49-F238E27FC236}">
                <a16:creationId xmlns:a16="http://schemas.microsoft.com/office/drawing/2014/main" id="{83B242ED-ED6F-4F93-E952-E613669F14AE}"/>
              </a:ext>
            </a:extLst>
          </p:cNvPr>
          <p:cNvSpPr txBox="1"/>
          <p:nvPr/>
        </p:nvSpPr>
        <p:spPr>
          <a:xfrm>
            <a:off x="2801973" y="1897535"/>
            <a:ext cx="1184940" cy="248209"/>
          </a:xfrm>
          <a:prstGeom prst="rect">
            <a:avLst/>
          </a:prstGeom>
          <a:noFill/>
        </p:spPr>
        <p:txBody>
          <a:bodyPr wrap="none" rtlCol="0">
            <a:spAutoFit/>
          </a:bodyPr>
          <a:lstStyle/>
          <a:p>
            <a:r>
              <a:rPr lang="en-US" sz="1013" dirty="0" err="1"/>
              <a:t>Jupyter</a:t>
            </a:r>
            <a:r>
              <a:rPr lang="en-US" sz="1013" dirty="0"/>
              <a:t> notebook</a:t>
            </a:r>
          </a:p>
        </p:txBody>
      </p:sp>
      <p:cxnSp>
        <p:nvCxnSpPr>
          <p:cNvPr id="25" name="Straight Arrow Connector 24">
            <a:extLst>
              <a:ext uri="{FF2B5EF4-FFF2-40B4-BE49-F238E27FC236}">
                <a16:creationId xmlns:a16="http://schemas.microsoft.com/office/drawing/2014/main" id="{6597CBD7-9A13-C4B5-A3DB-CC45D0499BCE}"/>
              </a:ext>
            </a:extLst>
          </p:cNvPr>
          <p:cNvCxnSpPr>
            <a:cxnSpLocks/>
            <a:stCxn id="20" idx="3"/>
            <a:endCxn id="14" idx="1"/>
          </p:cNvCxnSpPr>
          <p:nvPr/>
        </p:nvCxnSpPr>
        <p:spPr>
          <a:xfrm>
            <a:off x="5591193" y="2859681"/>
            <a:ext cx="689341"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8383111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0AAE5-B9B8-EA47-8DCA-1787DA4D9E5C}"/>
              </a:ext>
            </a:extLst>
          </p:cNvPr>
          <p:cNvSpPr>
            <a:spLocks noGrp="1"/>
          </p:cNvSpPr>
          <p:nvPr>
            <p:ph type="title"/>
          </p:nvPr>
        </p:nvSpPr>
        <p:spPr/>
        <p:txBody>
          <a:bodyPr/>
          <a:lstStyle/>
          <a:p>
            <a:r>
              <a:rPr lang="en-US" dirty="0"/>
              <a:t>AXI Data Mover</a:t>
            </a:r>
          </a:p>
        </p:txBody>
      </p:sp>
      <p:sp>
        <p:nvSpPr>
          <p:cNvPr id="20" name="Content Placeholder 2">
            <a:extLst>
              <a:ext uri="{FF2B5EF4-FFF2-40B4-BE49-F238E27FC236}">
                <a16:creationId xmlns:a16="http://schemas.microsoft.com/office/drawing/2014/main" id="{96450DD8-4B0E-4B1C-A719-AB19B0B0824D}"/>
              </a:ext>
            </a:extLst>
          </p:cNvPr>
          <p:cNvSpPr>
            <a:spLocks noGrp="1"/>
          </p:cNvSpPr>
          <p:nvPr>
            <p:ph idx="1"/>
          </p:nvPr>
        </p:nvSpPr>
        <p:spPr>
          <a:xfrm>
            <a:off x="640079" y="1070790"/>
            <a:ext cx="8347075" cy="933589"/>
          </a:xfrm>
        </p:spPr>
        <p:txBody>
          <a:bodyPr/>
          <a:lstStyle/>
          <a:p>
            <a:r>
              <a:rPr lang="en-US" sz="2000" dirty="0"/>
              <a:t>Microarchitecture</a:t>
            </a:r>
          </a:p>
          <a:p>
            <a:pPr lvl="1"/>
            <a:r>
              <a:rPr lang="en-US" sz="2000" dirty="0"/>
              <a:t>Command/status queues</a:t>
            </a:r>
          </a:p>
          <a:p>
            <a:pPr lvl="1"/>
            <a:r>
              <a:rPr lang="en-US" sz="2000" dirty="0"/>
              <a:t>Command/status logic drive the mover engine</a:t>
            </a:r>
            <a:endParaRPr lang="en-US" dirty="0"/>
          </a:p>
        </p:txBody>
      </p:sp>
      <p:pic>
        <p:nvPicPr>
          <p:cNvPr id="14" name="Picture 13" descr="Diagram&#10;&#10;Description automatically generated">
            <a:extLst>
              <a:ext uri="{FF2B5EF4-FFF2-40B4-BE49-F238E27FC236}">
                <a16:creationId xmlns:a16="http://schemas.microsoft.com/office/drawing/2014/main" id="{BB3D2D91-7ADF-BE8E-AC8C-54CD4815482F}"/>
              </a:ext>
            </a:extLst>
          </p:cNvPr>
          <p:cNvPicPr>
            <a:picLocks noChangeAspect="1"/>
          </p:cNvPicPr>
          <p:nvPr/>
        </p:nvPicPr>
        <p:blipFill rotWithShape="1">
          <a:blip r:embed="rId2"/>
          <a:srcRect t="1142" b="52770"/>
          <a:stretch/>
        </p:blipFill>
        <p:spPr>
          <a:xfrm>
            <a:off x="640079" y="2372492"/>
            <a:ext cx="3963515" cy="2069312"/>
          </a:xfrm>
          <a:prstGeom prst="rect">
            <a:avLst/>
          </a:prstGeom>
          <a:ln>
            <a:noFill/>
          </a:ln>
          <a:effectLst>
            <a:outerShdw blurRad="292100" dist="139700" dir="2700000" algn="tl" rotWithShape="0">
              <a:srgbClr val="333333">
                <a:alpha val="65000"/>
              </a:srgbClr>
            </a:outerShdw>
          </a:effectLst>
        </p:spPr>
      </p:pic>
      <p:pic>
        <p:nvPicPr>
          <p:cNvPr id="18" name="Picture 17" descr="Diagram&#10;&#10;Description automatically generated">
            <a:extLst>
              <a:ext uri="{FF2B5EF4-FFF2-40B4-BE49-F238E27FC236}">
                <a16:creationId xmlns:a16="http://schemas.microsoft.com/office/drawing/2014/main" id="{7660593B-79A7-10B5-1288-C43566FC069B}"/>
              </a:ext>
            </a:extLst>
          </p:cNvPr>
          <p:cNvPicPr>
            <a:picLocks noChangeAspect="1"/>
          </p:cNvPicPr>
          <p:nvPr/>
        </p:nvPicPr>
        <p:blipFill rotWithShape="1">
          <a:blip r:embed="rId2"/>
          <a:srcRect t="50000"/>
          <a:stretch/>
        </p:blipFill>
        <p:spPr>
          <a:xfrm>
            <a:off x="5033659" y="2372492"/>
            <a:ext cx="3766157" cy="21331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3114398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F23E2B-67F0-AB78-6C78-FCA94DB3DF2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974887-8FC1-1DC5-8E6A-300F5A1914A6}"/>
              </a:ext>
            </a:extLst>
          </p:cNvPr>
          <p:cNvSpPr>
            <a:spLocks noGrp="1"/>
          </p:cNvSpPr>
          <p:nvPr>
            <p:ph type="sldNum" sz="quarter" idx="19"/>
          </p:nvPr>
        </p:nvSpPr>
        <p:spPr/>
        <p:txBody>
          <a:bodyPr/>
          <a:lstStyle/>
          <a:p>
            <a:fld id="{B6238B5B-F19C-E947-A0BC-87BD7983F871}" type="slidenum">
              <a:rPr lang="en-US" smtClean="0"/>
              <a:pPr/>
              <a:t>41</a:t>
            </a:fld>
            <a:endParaRPr lang="en-US" dirty="0"/>
          </a:p>
        </p:txBody>
      </p:sp>
      <p:sp>
        <p:nvSpPr>
          <p:cNvPr id="3" name="Text Placeholder 2">
            <a:extLst>
              <a:ext uri="{FF2B5EF4-FFF2-40B4-BE49-F238E27FC236}">
                <a16:creationId xmlns:a16="http://schemas.microsoft.com/office/drawing/2014/main" id="{8EE78808-BC99-BFBF-3E2D-32FD81918F16}"/>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591E408D-9765-0FF6-8AF5-5597EDF27DF4}"/>
              </a:ext>
            </a:extLst>
          </p:cNvPr>
          <p:cNvSpPr>
            <a:spLocks noGrp="1"/>
          </p:cNvSpPr>
          <p:nvPr>
            <p:ph type="body" sz="quarter" idx="31"/>
          </p:nvPr>
        </p:nvSpPr>
        <p:spPr/>
        <p:txBody>
          <a:bodyPr/>
          <a:lstStyle/>
          <a:p>
            <a:pPr algn="ctr"/>
            <a:r>
              <a:rPr lang="en-US" dirty="0"/>
              <a:t>DMA</a:t>
            </a:r>
          </a:p>
        </p:txBody>
      </p:sp>
    </p:spTree>
    <p:extLst>
      <p:ext uri="{BB962C8B-B14F-4D97-AF65-F5344CB8AC3E}">
        <p14:creationId xmlns:p14="http://schemas.microsoft.com/office/powerpoint/2010/main" val="5958789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449C1-01F9-AB48-9546-821CE8632F6B}"/>
              </a:ext>
            </a:extLst>
          </p:cNvPr>
          <p:cNvSpPr>
            <a:spLocks noGrp="1"/>
          </p:cNvSpPr>
          <p:nvPr>
            <p:ph type="title"/>
          </p:nvPr>
        </p:nvSpPr>
        <p:spPr/>
        <p:txBody>
          <a:bodyPr/>
          <a:lstStyle/>
          <a:p>
            <a:r>
              <a:rPr lang="en-US" dirty="0"/>
              <a:t>PIO Data transfer </a:t>
            </a:r>
          </a:p>
        </p:txBody>
      </p:sp>
      <p:sp>
        <p:nvSpPr>
          <p:cNvPr id="3" name="Content Placeholder 2">
            <a:extLst>
              <a:ext uri="{FF2B5EF4-FFF2-40B4-BE49-F238E27FC236}">
                <a16:creationId xmlns:a16="http://schemas.microsoft.com/office/drawing/2014/main" id="{083A8984-BFF7-9642-BABF-0F20EE681991}"/>
              </a:ext>
            </a:extLst>
          </p:cNvPr>
          <p:cNvSpPr>
            <a:spLocks noGrp="1"/>
          </p:cNvSpPr>
          <p:nvPr>
            <p:ph idx="1"/>
          </p:nvPr>
        </p:nvSpPr>
        <p:spPr>
          <a:xfrm>
            <a:off x="640079" y="1163007"/>
            <a:ext cx="7315199" cy="1379865"/>
          </a:xfrm>
        </p:spPr>
        <p:txBody>
          <a:bodyPr/>
          <a:lstStyle/>
          <a:p>
            <a:r>
              <a:rPr lang="en-US" dirty="0"/>
              <a:t>Programmed input-output (PIO)</a:t>
            </a:r>
          </a:p>
          <a:p>
            <a:r>
              <a:rPr lang="en-US" dirty="0"/>
              <a:t>Peripheral devices: network adapter, GPU, of FPGA etc. </a:t>
            </a:r>
          </a:p>
          <a:p>
            <a:r>
              <a:rPr lang="en-US" dirty="0"/>
              <a:t>Memory-mapped IO (MMIO) </a:t>
            </a:r>
          </a:p>
          <a:p>
            <a:endParaRPr lang="en-US" dirty="0"/>
          </a:p>
          <a:p>
            <a:endParaRPr lang="en-US" dirty="0"/>
          </a:p>
        </p:txBody>
      </p:sp>
      <p:sp>
        <p:nvSpPr>
          <p:cNvPr id="4" name="Slide Number Placeholder 3">
            <a:extLst>
              <a:ext uri="{FF2B5EF4-FFF2-40B4-BE49-F238E27FC236}">
                <a16:creationId xmlns:a16="http://schemas.microsoft.com/office/drawing/2014/main" id="{029B9915-33CC-5B4B-A17E-D10C9712801E}"/>
              </a:ext>
            </a:extLst>
          </p:cNvPr>
          <p:cNvSpPr>
            <a:spLocks noGrp="1"/>
          </p:cNvSpPr>
          <p:nvPr>
            <p:ph type="sldNum" sz="quarter" idx="11"/>
          </p:nvPr>
        </p:nvSpPr>
        <p:spPr>
          <a:xfrm>
            <a:off x="5803900" y="4985147"/>
            <a:ext cx="606425" cy="381643"/>
          </a:xfrm>
        </p:spPr>
        <p:txBody>
          <a:bodyPr/>
          <a:lstStyle/>
          <a:p>
            <a:pPr>
              <a:defRPr/>
            </a:pPr>
            <a:fld id="{D2C425F6-CA7B-4977-8DCE-0B0DAF9AC9E5}" type="slidenum">
              <a:rPr lang="en-US" smtClean="0">
                <a:solidFill>
                  <a:srgbClr val="808080"/>
                </a:solidFill>
              </a:rPr>
              <a:pPr>
                <a:defRPr/>
              </a:pPr>
              <a:t>42</a:t>
            </a:fld>
            <a:endParaRPr lang="en-US">
              <a:solidFill>
                <a:srgbClr val="808080"/>
              </a:solidFill>
            </a:endParaRPr>
          </a:p>
        </p:txBody>
      </p:sp>
      <p:sp>
        <p:nvSpPr>
          <p:cNvPr id="5" name="Rectangle 4">
            <a:extLst>
              <a:ext uri="{FF2B5EF4-FFF2-40B4-BE49-F238E27FC236}">
                <a16:creationId xmlns:a16="http://schemas.microsoft.com/office/drawing/2014/main" id="{E57C5D3A-8BCF-0A4B-9F70-7F6AEED86C2D}"/>
              </a:ext>
            </a:extLst>
          </p:cNvPr>
          <p:cNvSpPr/>
          <p:nvPr/>
        </p:nvSpPr>
        <p:spPr>
          <a:xfrm>
            <a:off x="840650" y="2594372"/>
            <a:ext cx="1213727" cy="1017932"/>
          </a:xfrm>
          <a:prstGeom prst="rect">
            <a:avLst/>
          </a:prstGeom>
          <a:solidFill>
            <a:srgbClr val="FFC000"/>
          </a:solidFill>
          <a:ln>
            <a:solidFill>
              <a:schemeClr val="tx1"/>
            </a:solidFill>
            <a:head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Processor</a:t>
            </a:r>
          </a:p>
        </p:txBody>
      </p:sp>
      <p:sp>
        <p:nvSpPr>
          <p:cNvPr id="7" name="Rectangle 6">
            <a:extLst>
              <a:ext uri="{FF2B5EF4-FFF2-40B4-BE49-F238E27FC236}">
                <a16:creationId xmlns:a16="http://schemas.microsoft.com/office/drawing/2014/main" id="{AC1C7251-37FB-D348-ADB5-4D79B6776E54}"/>
              </a:ext>
            </a:extLst>
          </p:cNvPr>
          <p:cNvSpPr/>
          <p:nvPr/>
        </p:nvSpPr>
        <p:spPr>
          <a:xfrm>
            <a:off x="2290119" y="3778875"/>
            <a:ext cx="1052798" cy="671681"/>
          </a:xfrm>
          <a:prstGeom prst="rect">
            <a:avLst/>
          </a:prstGeom>
          <a:solidFill>
            <a:srgbClr val="C00000"/>
          </a:solidFill>
          <a:ln>
            <a:head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Memory</a:t>
            </a:r>
          </a:p>
        </p:txBody>
      </p:sp>
      <p:sp>
        <p:nvSpPr>
          <p:cNvPr id="8" name="Rectangle 7">
            <a:extLst>
              <a:ext uri="{FF2B5EF4-FFF2-40B4-BE49-F238E27FC236}">
                <a16:creationId xmlns:a16="http://schemas.microsoft.com/office/drawing/2014/main" id="{E9198E0C-6DC1-914F-9CD9-F26EFC2E04C8}"/>
              </a:ext>
            </a:extLst>
          </p:cNvPr>
          <p:cNvSpPr/>
          <p:nvPr/>
        </p:nvSpPr>
        <p:spPr>
          <a:xfrm>
            <a:off x="3666646" y="3778874"/>
            <a:ext cx="936638" cy="671681"/>
          </a:xfrm>
          <a:prstGeom prst="rect">
            <a:avLst/>
          </a:prstGeom>
          <a:solidFill>
            <a:schemeClr val="accent6">
              <a:lumMod val="40000"/>
              <a:lumOff val="60000"/>
            </a:schemeClr>
          </a:solidFill>
          <a:ln>
            <a:head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Peripheral</a:t>
            </a:r>
          </a:p>
        </p:txBody>
      </p:sp>
      <p:sp>
        <p:nvSpPr>
          <p:cNvPr id="9" name="Rectangle 8">
            <a:extLst>
              <a:ext uri="{FF2B5EF4-FFF2-40B4-BE49-F238E27FC236}">
                <a16:creationId xmlns:a16="http://schemas.microsoft.com/office/drawing/2014/main" id="{5D29F3EB-F9D6-E845-8F31-BC70CFD328C0}"/>
              </a:ext>
            </a:extLst>
          </p:cNvPr>
          <p:cNvSpPr/>
          <p:nvPr/>
        </p:nvSpPr>
        <p:spPr>
          <a:xfrm>
            <a:off x="4965019" y="3778874"/>
            <a:ext cx="936638" cy="671681"/>
          </a:xfrm>
          <a:prstGeom prst="rect">
            <a:avLst/>
          </a:prstGeom>
          <a:solidFill>
            <a:srgbClr val="7030A0"/>
          </a:solidFill>
          <a:ln>
            <a:head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Peripheral</a:t>
            </a:r>
          </a:p>
        </p:txBody>
      </p:sp>
      <p:cxnSp>
        <p:nvCxnSpPr>
          <p:cNvPr id="11" name="Straight Connector 10">
            <a:extLst>
              <a:ext uri="{FF2B5EF4-FFF2-40B4-BE49-F238E27FC236}">
                <a16:creationId xmlns:a16="http://schemas.microsoft.com/office/drawing/2014/main" id="{8EC61DBB-FEFC-8946-988D-6C99EF31CF6C}"/>
              </a:ext>
            </a:extLst>
          </p:cNvPr>
          <p:cNvCxnSpPr>
            <a:cxnSpLocks/>
            <a:stCxn id="5" idx="3"/>
          </p:cNvCxnSpPr>
          <p:nvPr/>
        </p:nvCxnSpPr>
        <p:spPr>
          <a:xfrm>
            <a:off x="2054377" y="3103338"/>
            <a:ext cx="4052735" cy="0"/>
          </a:xfrm>
          <a:prstGeom prst="line">
            <a:avLst/>
          </a:prstGeom>
          <a:ln>
            <a:headEnd type="triangl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61B8E441-FEB9-584B-A627-41F601F01768}"/>
              </a:ext>
            </a:extLst>
          </p:cNvPr>
          <p:cNvCxnSpPr>
            <a:cxnSpLocks/>
            <a:endCxn id="7" idx="0"/>
          </p:cNvCxnSpPr>
          <p:nvPr/>
        </p:nvCxnSpPr>
        <p:spPr>
          <a:xfrm>
            <a:off x="2816518" y="3104109"/>
            <a:ext cx="0" cy="674766"/>
          </a:xfrm>
          <a:prstGeom prst="line">
            <a:avLst/>
          </a:prstGeom>
          <a:ln>
            <a:headEnd type="triangle" w="med" len="med"/>
            <a:tailEnd type="triangle"/>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1FBEE33B-B753-AF4A-A41A-26A518160699}"/>
              </a:ext>
            </a:extLst>
          </p:cNvPr>
          <p:cNvCxnSpPr>
            <a:cxnSpLocks/>
          </p:cNvCxnSpPr>
          <p:nvPr/>
        </p:nvCxnSpPr>
        <p:spPr>
          <a:xfrm>
            <a:off x="4131243" y="3103339"/>
            <a:ext cx="1" cy="675536"/>
          </a:xfrm>
          <a:prstGeom prst="line">
            <a:avLst/>
          </a:prstGeom>
          <a:ln>
            <a:headEnd type="triangle" w="med" len="med"/>
            <a:tailEnd type="triangle"/>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E80ED120-451C-A74B-96C7-2DF837A772AD}"/>
              </a:ext>
            </a:extLst>
          </p:cNvPr>
          <p:cNvCxnSpPr>
            <a:cxnSpLocks/>
          </p:cNvCxnSpPr>
          <p:nvPr/>
        </p:nvCxnSpPr>
        <p:spPr>
          <a:xfrm>
            <a:off x="5433338" y="3104109"/>
            <a:ext cx="1" cy="675536"/>
          </a:xfrm>
          <a:prstGeom prst="line">
            <a:avLst/>
          </a:prstGeom>
          <a:ln>
            <a:headEnd type="triangle" w="med" len="med"/>
            <a:tailEnd type="triangle"/>
          </a:ln>
        </p:spPr>
        <p:style>
          <a:lnRef idx="1">
            <a:schemeClr val="dk1"/>
          </a:lnRef>
          <a:fillRef idx="0">
            <a:schemeClr val="dk1"/>
          </a:fillRef>
          <a:effectRef idx="0">
            <a:schemeClr val="dk1"/>
          </a:effectRef>
          <a:fontRef idx="minor">
            <a:schemeClr val="tx1"/>
          </a:fontRef>
        </p:style>
      </p:cxnSp>
      <p:graphicFrame>
        <p:nvGraphicFramePr>
          <p:cNvPr id="19" name="Table 19">
            <a:extLst>
              <a:ext uri="{FF2B5EF4-FFF2-40B4-BE49-F238E27FC236}">
                <a16:creationId xmlns:a16="http://schemas.microsoft.com/office/drawing/2014/main" id="{AA34DCFC-8DFB-584D-93FD-F306B4199EB8}"/>
              </a:ext>
            </a:extLst>
          </p:cNvPr>
          <p:cNvGraphicFramePr>
            <a:graphicFrameLocks noGrp="1"/>
          </p:cNvGraphicFramePr>
          <p:nvPr/>
        </p:nvGraphicFramePr>
        <p:xfrm>
          <a:off x="6107112" y="2040162"/>
          <a:ext cx="2476135" cy="2410390"/>
        </p:xfrm>
        <a:graphic>
          <a:graphicData uri="http://schemas.openxmlformats.org/drawingml/2006/table">
            <a:tbl>
              <a:tblPr firstRow="1" bandRow="1">
                <a:tableStyleId>{5940675A-B579-460E-94D1-54222C63F5DA}</a:tableStyleId>
              </a:tblPr>
              <a:tblGrid>
                <a:gridCol w="1093715">
                  <a:extLst>
                    <a:ext uri="{9D8B030D-6E8A-4147-A177-3AD203B41FA5}">
                      <a16:colId xmlns:a16="http://schemas.microsoft.com/office/drawing/2014/main" val="2945960327"/>
                    </a:ext>
                  </a:extLst>
                </a:gridCol>
                <a:gridCol w="1382420">
                  <a:extLst>
                    <a:ext uri="{9D8B030D-6E8A-4147-A177-3AD203B41FA5}">
                      <a16:colId xmlns:a16="http://schemas.microsoft.com/office/drawing/2014/main" val="1379002572"/>
                    </a:ext>
                  </a:extLst>
                </a:gridCol>
              </a:tblGrid>
              <a:tr h="482078">
                <a:tc>
                  <a:txBody>
                    <a:bodyPr/>
                    <a:lstStyle/>
                    <a:p>
                      <a:r>
                        <a:rPr lang="en-US" sz="1000" dirty="0"/>
                        <a:t>Address Range</a:t>
                      </a:r>
                    </a:p>
                  </a:txBody>
                  <a:tcPr marL="68580" marR="68580" marT="34290" marB="34290"/>
                </a:tc>
                <a:tc>
                  <a:txBody>
                    <a:bodyPr/>
                    <a:lstStyle/>
                    <a:p>
                      <a:endParaRPr lang="en-US" sz="1000" dirty="0"/>
                    </a:p>
                  </a:txBody>
                  <a:tcPr marL="68580" marR="68580" marT="34290" marB="34290"/>
                </a:tc>
                <a:extLst>
                  <a:ext uri="{0D108BD9-81ED-4DB2-BD59-A6C34878D82A}">
                    <a16:rowId xmlns:a16="http://schemas.microsoft.com/office/drawing/2014/main" val="1623621732"/>
                  </a:ext>
                </a:extLst>
              </a:tr>
              <a:tr h="482078">
                <a:tc>
                  <a:txBody>
                    <a:bodyPr/>
                    <a:lstStyle/>
                    <a:p>
                      <a:r>
                        <a:rPr lang="en-US" sz="1000" dirty="0"/>
                        <a:t>0 – 0x100</a:t>
                      </a:r>
                    </a:p>
                  </a:txBody>
                  <a:tcPr marL="68580" marR="68580" marT="34290" marB="34290"/>
                </a:tc>
                <a:tc>
                  <a:txBody>
                    <a:bodyPr/>
                    <a:lstStyle/>
                    <a:p>
                      <a:r>
                        <a:rPr lang="en-US" sz="1000" dirty="0"/>
                        <a:t>SSD</a:t>
                      </a:r>
                    </a:p>
                  </a:txBody>
                  <a:tcPr marL="68580" marR="68580" marT="34290" marB="34290"/>
                </a:tc>
                <a:extLst>
                  <a:ext uri="{0D108BD9-81ED-4DB2-BD59-A6C34878D82A}">
                    <a16:rowId xmlns:a16="http://schemas.microsoft.com/office/drawing/2014/main" val="10759959"/>
                  </a:ext>
                </a:extLst>
              </a:tr>
              <a:tr h="482078">
                <a:tc>
                  <a:txBody>
                    <a:bodyPr/>
                    <a:lstStyle/>
                    <a:p>
                      <a:r>
                        <a:rPr lang="en-US" sz="1000" dirty="0"/>
                        <a:t>0x100-0x200</a:t>
                      </a:r>
                    </a:p>
                  </a:txBody>
                  <a:tcPr marL="68580" marR="68580" marT="34290" marB="34290"/>
                </a:tc>
                <a:tc>
                  <a:txBody>
                    <a:bodyPr/>
                    <a:lstStyle/>
                    <a:p>
                      <a:r>
                        <a:rPr lang="en-US" sz="1000" dirty="0"/>
                        <a:t>Network interface</a:t>
                      </a:r>
                    </a:p>
                  </a:txBody>
                  <a:tcPr marL="68580" marR="68580" marT="34290" marB="34290"/>
                </a:tc>
                <a:extLst>
                  <a:ext uri="{0D108BD9-81ED-4DB2-BD59-A6C34878D82A}">
                    <a16:rowId xmlns:a16="http://schemas.microsoft.com/office/drawing/2014/main" val="1586278353"/>
                  </a:ext>
                </a:extLst>
              </a:tr>
              <a:tr h="482078">
                <a:tc>
                  <a:txBody>
                    <a:bodyPr/>
                    <a:lstStyle/>
                    <a:p>
                      <a:r>
                        <a:rPr lang="en-US" sz="1000" dirty="0"/>
                        <a:t>0x200-0x300</a:t>
                      </a:r>
                    </a:p>
                  </a:txBody>
                  <a:tcPr marL="68580" marR="68580" marT="34290" marB="34290"/>
                </a:tc>
                <a:tc>
                  <a:txBody>
                    <a:bodyPr/>
                    <a:lstStyle/>
                    <a:p>
                      <a:r>
                        <a:rPr lang="en-US" sz="1000" dirty="0"/>
                        <a:t>GPU</a:t>
                      </a:r>
                    </a:p>
                  </a:txBody>
                  <a:tcPr marL="68580" marR="68580" marT="34290" marB="34290"/>
                </a:tc>
                <a:extLst>
                  <a:ext uri="{0D108BD9-81ED-4DB2-BD59-A6C34878D82A}">
                    <a16:rowId xmlns:a16="http://schemas.microsoft.com/office/drawing/2014/main" val="1202469834"/>
                  </a:ext>
                </a:extLst>
              </a:tr>
              <a:tr h="482078">
                <a:tc>
                  <a:txBody>
                    <a:bodyPr/>
                    <a:lstStyle/>
                    <a:p>
                      <a:endParaRPr lang="en-US" sz="1000"/>
                    </a:p>
                  </a:txBody>
                  <a:tcPr marL="68580" marR="68580" marT="34290" marB="34290"/>
                </a:tc>
                <a:tc>
                  <a:txBody>
                    <a:bodyPr/>
                    <a:lstStyle/>
                    <a:p>
                      <a:endParaRPr lang="en-US" sz="1000" dirty="0"/>
                    </a:p>
                  </a:txBody>
                  <a:tcPr marL="68580" marR="68580" marT="34290" marB="34290"/>
                </a:tc>
                <a:extLst>
                  <a:ext uri="{0D108BD9-81ED-4DB2-BD59-A6C34878D82A}">
                    <a16:rowId xmlns:a16="http://schemas.microsoft.com/office/drawing/2014/main" val="452783573"/>
                  </a:ext>
                </a:extLst>
              </a:tr>
            </a:tbl>
          </a:graphicData>
        </a:graphic>
      </p:graphicFrame>
      <p:sp>
        <p:nvSpPr>
          <p:cNvPr id="20" name="TextBox 19">
            <a:extLst>
              <a:ext uri="{FF2B5EF4-FFF2-40B4-BE49-F238E27FC236}">
                <a16:creationId xmlns:a16="http://schemas.microsoft.com/office/drawing/2014/main" id="{F2F978D7-F932-A143-9E99-B269F1D7BF11}"/>
              </a:ext>
            </a:extLst>
          </p:cNvPr>
          <p:cNvSpPr txBox="1"/>
          <p:nvPr/>
        </p:nvSpPr>
        <p:spPr>
          <a:xfrm>
            <a:off x="0" y="4932457"/>
            <a:ext cx="3922869" cy="248209"/>
          </a:xfrm>
          <a:prstGeom prst="rect">
            <a:avLst/>
          </a:prstGeom>
          <a:noFill/>
        </p:spPr>
        <p:txBody>
          <a:bodyPr wrap="none" rtlCol="0">
            <a:spAutoFit/>
          </a:bodyPr>
          <a:lstStyle/>
          <a:p>
            <a:r>
              <a:rPr lang="en-US" sz="1013" dirty="0"/>
              <a:t>Introduction to Direct Memory Access (DMA) by Vipin </a:t>
            </a:r>
            <a:r>
              <a:rPr lang="en-US" sz="1013" dirty="0" err="1"/>
              <a:t>Kizheppatt</a:t>
            </a:r>
            <a:endParaRPr lang="en-US" sz="1013" dirty="0"/>
          </a:p>
        </p:txBody>
      </p:sp>
      <p:sp>
        <p:nvSpPr>
          <p:cNvPr id="21" name="TextBox 20">
            <a:extLst>
              <a:ext uri="{FF2B5EF4-FFF2-40B4-BE49-F238E27FC236}">
                <a16:creationId xmlns:a16="http://schemas.microsoft.com/office/drawing/2014/main" id="{806AE655-E89D-754B-B749-A101D6BC00F6}"/>
              </a:ext>
            </a:extLst>
          </p:cNvPr>
          <p:cNvSpPr txBox="1"/>
          <p:nvPr/>
        </p:nvSpPr>
        <p:spPr>
          <a:xfrm>
            <a:off x="4188682" y="2767498"/>
            <a:ext cx="881973" cy="248209"/>
          </a:xfrm>
          <a:prstGeom prst="rect">
            <a:avLst/>
          </a:prstGeom>
          <a:noFill/>
        </p:spPr>
        <p:txBody>
          <a:bodyPr wrap="none" rtlCol="0">
            <a:spAutoFit/>
          </a:bodyPr>
          <a:lstStyle/>
          <a:p>
            <a:r>
              <a:rPr lang="en-US" sz="1013" dirty="0"/>
              <a:t>System Bus</a:t>
            </a:r>
          </a:p>
        </p:txBody>
      </p:sp>
    </p:spTree>
    <p:extLst>
      <p:ext uri="{BB962C8B-B14F-4D97-AF65-F5344CB8AC3E}">
        <p14:creationId xmlns:p14="http://schemas.microsoft.com/office/powerpoint/2010/main" val="141434275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1403F-9889-734D-BE52-980E3F3C472C}"/>
              </a:ext>
            </a:extLst>
          </p:cNvPr>
          <p:cNvSpPr>
            <a:spLocks noGrp="1"/>
          </p:cNvSpPr>
          <p:nvPr>
            <p:ph type="title"/>
          </p:nvPr>
        </p:nvSpPr>
        <p:spPr/>
        <p:txBody>
          <a:bodyPr/>
          <a:lstStyle/>
          <a:p>
            <a:r>
              <a:rPr lang="en-US" dirty="0"/>
              <a:t>PIO Data Transfer </a:t>
            </a:r>
          </a:p>
        </p:txBody>
      </p:sp>
      <p:sp>
        <p:nvSpPr>
          <p:cNvPr id="3" name="Content Placeholder 2">
            <a:extLst>
              <a:ext uri="{FF2B5EF4-FFF2-40B4-BE49-F238E27FC236}">
                <a16:creationId xmlns:a16="http://schemas.microsoft.com/office/drawing/2014/main" id="{40C1E7B7-E276-F144-A96E-C4086091FEAC}"/>
              </a:ext>
            </a:extLst>
          </p:cNvPr>
          <p:cNvSpPr>
            <a:spLocks noGrp="1"/>
          </p:cNvSpPr>
          <p:nvPr>
            <p:ph idx="1"/>
          </p:nvPr>
        </p:nvSpPr>
        <p:spPr>
          <a:xfrm>
            <a:off x="640079" y="1040222"/>
            <a:ext cx="8826196" cy="2855141"/>
          </a:xfrm>
        </p:spPr>
        <p:txBody>
          <a:bodyPr/>
          <a:lstStyle/>
          <a:p>
            <a:r>
              <a:rPr lang="en-US" sz="2100" dirty="0"/>
              <a:t>Only Processor can access memory</a:t>
            </a:r>
          </a:p>
          <a:p>
            <a:r>
              <a:rPr lang="en-US" sz="2100" dirty="0"/>
              <a:t>The transfer is software control</a:t>
            </a:r>
          </a:p>
          <a:p>
            <a:r>
              <a:rPr lang="en-US" sz="2100" dirty="0"/>
              <a:t>Peripherals go through the process to access memory</a:t>
            </a:r>
          </a:p>
          <a:p>
            <a:pPr lvl="1"/>
            <a:r>
              <a:rPr lang="en-US" sz="1800" dirty="0"/>
              <a:t>Processor use local registers to store read data before transfer to peripheral</a:t>
            </a:r>
          </a:p>
          <a:p>
            <a:r>
              <a:rPr lang="en-US" sz="2100" dirty="0"/>
              <a:t>Only one operation at a time (read or write)</a:t>
            </a:r>
          </a:p>
          <a:p>
            <a:r>
              <a:rPr lang="en-US" sz="2100" dirty="0"/>
              <a:t>Only one device at a time </a:t>
            </a:r>
          </a:p>
          <a:p>
            <a:r>
              <a:rPr lang="en-US" sz="2100" dirty="0"/>
              <a:t>Even processor cannot perform any other work </a:t>
            </a:r>
          </a:p>
          <a:p>
            <a:pPr marL="0" indent="0">
              <a:buNone/>
            </a:pPr>
            <a:endParaRPr lang="en-US" dirty="0"/>
          </a:p>
        </p:txBody>
      </p:sp>
      <p:sp>
        <p:nvSpPr>
          <p:cNvPr id="4" name="Slide Number Placeholder 3">
            <a:extLst>
              <a:ext uri="{FF2B5EF4-FFF2-40B4-BE49-F238E27FC236}">
                <a16:creationId xmlns:a16="http://schemas.microsoft.com/office/drawing/2014/main" id="{4302FCC7-8A15-1F45-A47D-95AA5355235B}"/>
              </a:ext>
            </a:extLst>
          </p:cNvPr>
          <p:cNvSpPr>
            <a:spLocks noGrp="1"/>
          </p:cNvSpPr>
          <p:nvPr>
            <p:ph type="sldNum" sz="quarter" idx="11"/>
          </p:nvPr>
        </p:nvSpPr>
        <p:spPr/>
        <p:txBody>
          <a:bodyPr/>
          <a:lstStyle/>
          <a:p>
            <a:pPr>
              <a:defRPr/>
            </a:pPr>
            <a:fld id="{D2C425F6-CA7B-4977-8DCE-0B0DAF9AC9E5}" type="slidenum">
              <a:rPr lang="en-US" smtClean="0">
                <a:solidFill>
                  <a:srgbClr val="808080"/>
                </a:solidFill>
              </a:rPr>
              <a:pPr>
                <a:defRPr/>
              </a:pPr>
              <a:t>43</a:t>
            </a:fld>
            <a:endParaRPr lang="en-US">
              <a:solidFill>
                <a:srgbClr val="808080"/>
              </a:solidFill>
            </a:endParaRPr>
          </a:p>
        </p:txBody>
      </p:sp>
    </p:spTree>
    <p:extLst>
      <p:ext uri="{BB962C8B-B14F-4D97-AF65-F5344CB8AC3E}">
        <p14:creationId xmlns:p14="http://schemas.microsoft.com/office/powerpoint/2010/main" val="171539568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F6252-3AEC-A149-8245-B379A04007FD}"/>
              </a:ext>
            </a:extLst>
          </p:cNvPr>
          <p:cNvSpPr>
            <a:spLocks noGrp="1"/>
          </p:cNvSpPr>
          <p:nvPr>
            <p:ph type="title"/>
          </p:nvPr>
        </p:nvSpPr>
        <p:spPr/>
        <p:txBody>
          <a:bodyPr/>
          <a:lstStyle/>
          <a:p>
            <a:r>
              <a:rPr lang="en-US" dirty="0"/>
              <a:t>IO Programming</a:t>
            </a:r>
          </a:p>
        </p:txBody>
      </p:sp>
      <p:sp>
        <p:nvSpPr>
          <p:cNvPr id="3" name="Content Placeholder 2">
            <a:extLst>
              <a:ext uri="{FF2B5EF4-FFF2-40B4-BE49-F238E27FC236}">
                <a16:creationId xmlns:a16="http://schemas.microsoft.com/office/drawing/2014/main" id="{C1600A34-1572-CF43-A0C5-EDE41483156F}"/>
              </a:ext>
            </a:extLst>
          </p:cNvPr>
          <p:cNvSpPr>
            <a:spLocks noGrp="1"/>
          </p:cNvSpPr>
          <p:nvPr>
            <p:ph idx="1"/>
          </p:nvPr>
        </p:nvSpPr>
        <p:spPr>
          <a:xfrm>
            <a:off x="640079" y="996715"/>
            <a:ext cx="8347075" cy="2785891"/>
          </a:xfrm>
        </p:spPr>
        <p:txBody>
          <a:bodyPr/>
          <a:lstStyle/>
          <a:p>
            <a:r>
              <a:rPr lang="en-US" sz="1800" dirty="0"/>
              <a:t>Sampling: always valid data, CPU can read whenever it wants</a:t>
            </a:r>
          </a:p>
          <a:p>
            <a:pPr lvl="1"/>
            <a:r>
              <a:rPr lang="en-US" sz="1500" dirty="0"/>
              <a:t>Specific register</a:t>
            </a:r>
          </a:p>
          <a:p>
            <a:r>
              <a:rPr lang="en-US" sz="1800" dirty="0"/>
              <a:t>Polling: CPU must query device to see whether it is ready </a:t>
            </a:r>
          </a:p>
          <a:p>
            <a:r>
              <a:rPr lang="en-US" sz="1800" dirty="0"/>
              <a:t>Interrupts: Device notify CPU when ready</a:t>
            </a:r>
          </a:p>
          <a:p>
            <a:r>
              <a:rPr lang="en-US" sz="1800" dirty="0"/>
              <a:t>DMA: Device is able to control transfer of data to/from memory</a:t>
            </a:r>
          </a:p>
          <a:p>
            <a:r>
              <a:rPr lang="en-US" sz="1800" dirty="0"/>
              <a:t>IO controllers </a:t>
            </a:r>
          </a:p>
          <a:p>
            <a:pPr lvl="1"/>
            <a:r>
              <a:rPr lang="en-US" sz="1500" dirty="0"/>
              <a:t>Device performs a series of IO operations w/ intervention, requires interrupt when it’s done </a:t>
            </a:r>
          </a:p>
          <a:p>
            <a:r>
              <a:rPr lang="en-US" sz="1800" dirty="0"/>
              <a:t>IO coprocessors</a:t>
            </a:r>
          </a:p>
          <a:p>
            <a:pPr lvl="1"/>
            <a:r>
              <a:rPr lang="en-US" sz="1500" dirty="0"/>
              <a:t>Device is a separate, fully programmable computer </a:t>
            </a:r>
            <a:endParaRPr lang="en-US" dirty="0"/>
          </a:p>
        </p:txBody>
      </p:sp>
      <p:sp>
        <p:nvSpPr>
          <p:cNvPr id="4" name="Slide Number Placeholder 3">
            <a:extLst>
              <a:ext uri="{FF2B5EF4-FFF2-40B4-BE49-F238E27FC236}">
                <a16:creationId xmlns:a16="http://schemas.microsoft.com/office/drawing/2014/main" id="{592C473F-C373-8844-915A-962C729EF3EE}"/>
              </a:ext>
            </a:extLst>
          </p:cNvPr>
          <p:cNvSpPr>
            <a:spLocks noGrp="1"/>
          </p:cNvSpPr>
          <p:nvPr>
            <p:ph type="sldNum" sz="quarter" idx="11"/>
          </p:nvPr>
        </p:nvSpPr>
        <p:spPr/>
        <p:txBody>
          <a:bodyPr/>
          <a:lstStyle/>
          <a:p>
            <a:pPr>
              <a:defRPr/>
            </a:pPr>
            <a:fld id="{D2C425F6-CA7B-4977-8DCE-0B0DAF9AC9E5}" type="slidenum">
              <a:rPr lang="en-US" smtClean="0">
                <a:solidFill>
                  <a:srgbClr val="808080"/>
                </a:solidFill>
              </a:rPr>
              <a:pPr>
                <a:defRPr/>
              </a:pPr>
              <a:t>44</a:t>
            </a:fld>
            <a:endParaRPr lang="en-US">
              <a:solidFill>
                <a:srgbClr val="808080"/>
              </a:solidFill>
            </a:endParaRPr>
          </a:p>
        </p:txBody>
      </p:sp>
    </p:spTree>
    <p:extLst>
      <p:ext uri="{BB962C8B-B14F-4D97-AF65-F5344CB8AC3E}">
        <p14:creationId xmlns:p14="http://schemas.microsoft.com/office/powerpoint/2010/main" val="212536891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9CF56-160A-F64C-B449-ADA2CF97029B}"/>
              </a:ext>
            </a:extLst>
          </p:cNvPr>
          <p:cNvSpPr>
            <a:spLocks noGrp="1"/>
          </p:cNvSpPr>
          <p:nvPr>
            <p:ph type="title"/>
          </p:nvPr>
        </p:nvSpPr>
        <p:spPr/>
        <p:txBody>
          <a:bodyPr/>
          <a:lstStyle/>
          <a:p>
            <a:r>
              <a:rPr lang="en-US" dirty="0"/>
              <a:t>DMA</a:t>
            </a:r>
          </a:p>
        </p:txBody>
      </p:sp>
      <p:sp>
        <p:nvSpPr>
          <p:cNvPr id="3" name="Content Placeholder 2">
            <a:extLst>
              <a:ext uri="{FF2B5EF4-FFF2-40B4-BE49-F238E27FC236}">
                <a16:creationId xmlns:a16="http://schemas.microsoft.com/office/drawing/2014/main" id="{2769887D-1C9C-A940-8A65-0151A517DC5B}"/>
              </a:ext>
            </a:extLst>
          </p:cNvPr>
          <p:cNvSpPr>
            <a:spLocks noGrp="1"/>
          </p:cNvSpPr>
          <p:nvPr>
            <p:ph idx="1"/>
          </p:nvPr>
        </p:nvSpPr>
        <p:spPr>
          <a:xfrm>
            <a:off x="822961" y="891540"/>
            <a:ext cx="5486399" cy="1471172"/>
          </a:xfrm>
          <a:ln w="57150"/>
        </p:spPr>
        <p:txBody>
          <a:bodyPr/>
          <a:lstStyle/>
          <a:p>
            <a:r>
              <a:rPr lang="en-US" sz="2100" dirty="0"/>
              <a:t>Peripheral or Processor can be a master </a:t>
            </a:r>
          </a:p>
          <a:p>
            <a:r>
              <a:rPr lang="en-US" sz="2100" dirty="0"/>
              <a:t>Processor is not needed. Much faster </a:t>
            </a:r>
          </a:p>
          <a:p>
            <a:r>
              <a:rPr lang="en-US" sz="2100" dirty="0"/>
              <a:t>Multiple master can exist. </a:t>
            </a:r>
          </a:p>
          <a:p>
            <a:r>
              <a:rPr lang="en-US" sz="2100" dirty="0"/>
              <a:t>One read/write can be a large chunk</a:t>
            </a:r>
          </a:p>
        </p:txBody>
      </p:sp>
      <p:sp>
        <p:nvSpPr>
          <p:cNvPr id="4" name="Slide Number Placeholder 3">
            <a:extLst>
              <a:ext uri="{FF2B5EF4-FFF2-40B4-BE49-F238E27FC236}">
                <a16:creationId xmlns:a16="http://schemas.microsoft.com/office/drawing/2014/main" id="{652C0C0D-DA6C-0441-849A-F0BD575132B0}"/>
              </a:ext>
            </a:extLst>
          </p:cNvPr>
          <p:cNvSpPr>
            <a:spLocks noGrp="1"/>
          </p:cNvSpPr>
          <p:nvPr>
            <p:ph type="sldNum" sz="quarter" idx="11"/>
          </p:nvPr>
        </p:nvSpPr>
        <p:spPr/>
        <p:txBody>
          <a:bodyPr/>
          <a:lstStyle/>
          <a:p>
            <a:pPr>
              <a:defRPr/>
            </a:pPr>
            <a:fld id="{D2C425F6-CA7B-4977-8DCE-0B0DAF9AC9E5}" type="slidenum">
              <a:rPr lang="en-US" smtClean="0">
                <a:solidFill>
                  <a:srgbClr val="808080"/>
                </a:solidFill>
              </a:rPr>
              <a:pPr>
                <a:defRPr/>
              </a:pPr>
              <a:t>45</a:t>
            </a:fld>
            <a:endParaRPr lang="en-US">
              <a:solidFill>
                <a:srgbClr val="808080"/>
              </a:solidFill>
            </a:endParaRPr>
          </a:p>
        </p:txBody>
      </p:sp>
      <p:sp>
        <p:nvSpPr>
          <p:cNvPr id="15" name="TextBox 14">
            <a:extLst>
              <a:ext uri="{FF2B5EF4-FFF2-40B4-BE49-F238E27FC236}">
                <a16:creationId xmlns:a16="http://schemas.microsoft.com/office/drawing/2014/main" id="{3EE30ED0-FF97-7147-B0B0-55DBD38C39B0}"/>
              </a:ext>
            </a:extLst>
          </p:cNvPr>
          <p:cNvSpPr txBox="1"/>
          <p:nvPr/>
        </p:nvSpPr>
        <p:spPr>
          <a:xfrm>
            <a:off x="0" y="4932457"/>
            <a:ext cx="3922869" cy="248209"/>
          </a:xfrm>
          <a:prstGeom prst="rect">
            <a:avLst/>
          </a:prstGeom>
          <a:noFill/>
        </p:spPr>
        <p:txBody>
          <a:bodyPr wrap="none" rtlCol="0">
            <a:spAutoFit/>
          </a:bodyPr>
          <a:lstStyle/>
          <a:p>
            <a:r>
              <a:rPr lang="en-US" sz="1013" dirty="0"/>
              <a:t>Introduction to Direct Memory Access (DMA) by Vipin </a:t>
            </a:r>
            <a:r>
              <a:rPr lang="en-US" sz="1013" dirty="0" err="1"/>
              <a:t>Kizheppatt</a:t>
            </a:r>
            <a:endParaRPr lang="en-US" sz="1013" dirty="0"/>
          </a:p>
        </p:txBody>
      </p:sp>
      <p:sp>
        <p:nvSpPr>
          <p:cNvPr id="5" name="Slide Number Placeholder 3">
            <a:extLst>
              <a:ext uri="{FF2B5EF4-FFF2-40B4-BE49-F238E27FC236}">
                <a16:creationId xmlns:a16="http://schemas.microsoft.com/office/drawing/2014/main" id="{1C6EF64B-8102-AE41-85CC-17A6A7F29C0D}"/>
              </a:ext>
            </a:extLst>
          </p:cNvPr>
          <p:cNvSpPr txBox="1">
            <a:spLocks/>
          </p:cNvSpPr>
          <p:nvPr/>
        </p:nvSpPr>
        <p:spPr bwMode="auto">
          <a:xfrm>
            <a:off x="5803900" y="4985147"/>
            <a:ext cx="606425" cy="114300"/>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bodyPr>
          <a:lstStyle>
            <a:defPPr>
              <a:defRPr lang="en-US"/>
            </a:defPPr>
            <a:lvl1pPr marL="0" algn="r" defTabSz="914400" rtl="0" eaLnBrk="1" latinLnBrk="0" hangingPunct="1">
              <a:defRPr sz="800" kern="1200" smtClean="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D2C425F6-CA7B-4977-8DCE-0B0DAF9AC9E5}" type="slidenum">
              <a:rPr lang="en-US" sz="600">
                <a:solidFill>
                  <a:srgbClr val="808080"/>
                </a:solidFill>
              </a:rPr>
              <a:pPr>
                <a:defRPr/>
              </a:pPr>
              <a:t>45</a:t>
            </a:fld>
            <a:endParaRPr lang="en-US" sz="600">
              <a:solidFill>
                <a:srgbClr val="808080"/>
              </a:solidFill>
            </a:endParaRPr>
          </a:p>
        </p:txBody>
      </p:sp>
      <p:grpSp>
        <p:nvGrpSpPr>
          <p:cNvPr id="6" name="Group 5">
            <a:extLst>
              <a:ext uri="{FF2B5EF4-FFF2-40B4-BE49-F238E27FC236}">
                <a16:creationId xmlns:a16="http://schemas.microsoft.com/office/drawing/2014/main" id="{2EADD6ED-1154-1B49-9EB8-5B3987CFD9E0}"/>
              </a:ext>
            </a:extLst>
          </p:cNvPr>
          <p:cNvGrpSpPr/>
          <p:nvPr/>
        </p:nvGrpSpPr>
        <p:grpSpPr>
          <a:xfrm>
            <a:off x="822961" y="2594372"/>
            <a:ext cx="5284151" cy="1856184"/>
            <a:chOff x="939233" y="2082800"/>
            <a:chExt cx="10520401" cy="3821112"/>
          </a:xfrm>
        </p:grpSpPr>
        <p:sp>
          <p:nvSpPr>
            <p:cNvPr id="7" name="Rectangle 6">
              <a:extLst>
                <a:ext uri="{FF2B5EF4-FFF2-40B4-BE49-F238E27FC236}">
                  <a16:creationId xmlns:a16="http://schemas.microsoft.com/office/drawing/2014/main" id="{3C87307D-B40B-8B4A-9BE9-F364A1B44D38}"/>
                </a:ext>
              </a:extLst>
            </p:cNvPr>
            <p:cNvSpPr/>
            <p:nvPr/>
          </p:nvSpPr>
          <p:spPr>
            <a:xfrm>
              <a:off x="939233" y="2082800"/>
              <a:ext cx="2451667" cy="2095499"/>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Processor</a:t>
              </a:r>
            </a:p>
          </p:txBody>
        </p:sp>
        <p:sp>
          <p:nvSpPr>
            <p:cNvPr id="8" name="Rectangle 7">
              <a:extLst>
                <a:ext uri="{FF2B5EF4-FFF2-40B4-BE49-F238E27FC236}">
                  <a16:creationId xmlns:a16="http://schemas.microsoft.com/office/drawing/2014/main" id="{1E59C8BF-2536-7445-AB74-AFB678DF43A5}"/>
                </a:ext>
              </a:extLst>
            </p:cNvPr>
            <p:cNvSpPr/>
            <p:nvPr/>
          </p:nvSpPr>
          <p:spPr>
            <a:xfrm>
              <a:off x="3906393" y="4521200"/>
              <a:ext cx="2049906" cy="138271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Memory</a:t>
              </a:r>
            </a:p>
          </p:txBody>
        </p:sp>
        <p:sp>
          <p:nvSpPr>
            <p:cNvPr id="9" name="Rectangle 8">
              <a:extLst>
                <a:ext uri="{FF2B5EF4-FFF2-40B4-BE49-F238E27FC236}">
                  <a16:creationId xmlns:a16="http://schemas.microsoft.com/office/drawing/2014/main" id="{1A082B13-702E-9E44-91C6-8EBCFF0CC1F8}"/>
                </a:ext>
              </a:extLst>
            </p:cNvPr>
            <p:cNvSpPr/>
            <p:nvPr/>
          </p:nvSpPr>
          <p:spPr>
            <a:xfrm>
              <a:off x="6600823" y="4521198"/>
              <a:ext cx="1864785" cy="138271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Peripheral</a:t>
              </a:r>
            </a:p>
          </p:txBody>
        </p:sp>
        <p:sp>
          <p:nvSpPr>
            <p:cNvPr id="10" name="Rectangle 9">
              <a:extLst>
                <a:ext uri="{FF2B5EF4-FFF2-40B4-BE49-F238E27FC236}">
                  <a16:creationId xmlns:a16="http://schemas.microsoft.com/office/drawing/2014/main" id="{6241176C-CA6D-3A4F-AD41-4A67641FF840}"/>
                </a:ext>
              </a:extLst>
            </p:cNvPr>
            <p:cNvSpPr/>
            <p:nvPr/>
          </p:nvSpPr>
          <p:spPr>
            <a:xfrm>
              <a:off x="9185802" y="4521198"/>
              <a:ext cx="1864785" cy="13827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Peripheral</a:t>
              </a:r>
            </a:p>
          </p:txBody>
        </p:sp>
        <p:cxnSp>
          <p:nvCxnSpPr>
            <p:cNvPr id="11" name="Straight Connector 10">
              <a:extLst>
                <a:ext uri="{FF2B5EF4-FFF2-40B4-BE49-F238E27FC236}">
                  <a16:creationId xmlns:a16="http://schemas.microsoft.com/office/drawing/2014/main" id="{2850869B-E5CD-C24D-8987-CBAB79075F19}"/>
                </a:ext>
              </a:extLst>
            </p:cNvPr>
            <p:cNvCxnSpPr>
              <a:cxnSpLocks/>
              <a:stCxn id="7" idx="3"/>
            </p:cNvCxnSpPr>
            <p:nvPr/>
          </p:nvCxnSpPr>
          <p:spPr>
            <a:xfrm>
              <a:off x="3390900" y="3130550"/>
              <a:ext cx="8068734"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465A9B95-3207-5F48-9AC8-060E75A9DFFB}"/>
                </a:ext>
              </a:extLst>
            </p:cNvPr>
            <p:cNvCxnSpPr>
              <a:cxnSpLocks/>
              <a:endCxn id="8" idx="0"/>
            </p:cNvCxnSpPr>
            <p:nvPr/>
          </p:nvCxnSpPr>
          <p:spPr>
            <a:xfrm flipH="1">
              <a:off x="4931346" y="3130550"/>
              <a:ext cx="92561" cy="139065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CE46956D-A51D-734A-A53B-534CE583E5D2}"/>
                </a:ext>
              </a:extLst>
            </p:cNvPr>
            <p:cNvCxnSpPr>
              <a:cxnSpLocks/>
            </p:cNvCxnSpPr>
            <p:nvPr/>
          </p:nvCxnSpPr>
          <p:spPr>
            <a:xfrm>
              <a:off x="7525807" y="3130550"/>
              <a:ext cx="1" cy="1390649"/>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BC2D56F-F6AE-7F4A-BFA0-DA5A330EB1BF}"/>
                </a:ext>
              </a:extLst>
            </p:cNvPr>
            <p:cNvCxnSpPr>
              <a:cxnSpLocks/>
            </p:cNvCxnSpPr>
            <p:nvPr/>
          </p:nvCxnSpPr>
          <p:spPr>
            <a:xfrm>
              <a:off x="10118193" y="3132136"/>
              <a:ext cx="1" cy="1390649"/>
            </a:xfrm>
            <a:prstGeom prst="line">
              <a:avLst/>
            </a:prstGeom>
          </p:spPr>
          <p:style>
            <a:lnRef idx="1">
              <a:schemeClr val="dk1"/>
            </a:lnRef>
            <a:fillRef idx="0">
              <a:schemeClr val="dk1"/>
            </a:fillRef>
            <a:effectRef idx="0">
              <a:schemeClr val="dk1"/>
            </a:effectRef>
            <a:fontRef idx="minor">
              <a:schemeClr val="tx1"/>
            </a:fontRef>
          </p:style>
        </p:cxnSp>
      </p:grpSp>
      <p:sp>
        <p:nvSpPr>
          <p:cNvPr id="16" name="Arc 15">
            <a:extLst>
              <a:ext uri="{FF2B5EF4-FFF2-40B4-BE49-F238E27FC236}">
                <a16:creationId xmlns:a16="http://schemas.microsoft.com/office/drawing/2014/main" id="{BDE317F0-0250-5949-946F-644F8F4D2E59}"/>
              </a:ext>
            </a:extLst>
          </p:cNvPr>
          <p:cNvSpPr/>
          <p:nvPr/>
        </p:nvSpPr>
        <p:spPr>
          <a:xfrm>
            <a:off x="2857525" y="3071144"/>
            <a:ext cx="1332521" cy="915398"/>
          </a:xfrm>
          <a:prstGeom prst="arc">
            <a:avLst>
              <a:gd name="adj1" fmla="val 9887687"/>
              <a:gd name="adj2" fmla="val 1082752"/>
            </a:avLst>
          </a:prstGeom>
          <a:ln w="762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13" dirty="0"/>
          </a:p>
        </p:txBody>
      </p:sp>
      <p:sp>
        <p:nvSpPr>
          <p:cNvPr id="17" name="Arc 16">
            <a:extLst>
              <a:ext uri="{FF2B5EF4-FFF2-40B4-BE49-F238E27FC236}">
                <a16:creationId xmlns:a16="http://schemas.microsoft.com/office/drawing/2014/main" id="{D7B4B6EE-7118-DF4E-AE87-3E63D32DAA36}"/>
              </a:ext>
            </a:extLst>
          </p:cNvPr>
          <p:cNvSpPr/>
          <p:nvPr/>
        </p:nvSpPr>
        <p:spPr>
          <a:xfrm>
            <a:off x="4326932" y="3123834"/>
            <a:ext cx="1332521" cy="915398"/>
          </a:xfrm>
          <a:prstGeom prst="arc">
            <a:avLst>
              <a:gd name="adj1" fmla="val 9887687"/>
              <a:gd name="adj2" fmla="val 1082752"/>
            </a:avLst>
          </a:prstGeom>
          <a:ln w="762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13" dirty="0"/>
          </a:p>
        </p:txBody>
      </p:sp>
      <p:sp>
        <p:nvSpPr>
          <p:cNvPr id="18" name="TextBox 17">
            <a:extLst>
              <a:ext uri="{FF2B5EF4-FFF2-40B4-BE49-F238E27FC236}">
                <a16:creationId xmlns:a16="http://schemas.microsoft.com/office/drawing/2014/main" id="{83C188A0-4505-E445-96A7-07799935A0DA}"/>
              </a:ext>
            </a:extLst>
          </p:cNvPr>
          <p:cNvSpPr txBox="1"/>
          <p:nvPr/>
        </p:nvSpPr>
        <p:spPr>
          <a:xfrm>
            <a:off x="4188682" y="2767498"/>
            <a:ext cx="881973" cy="248209"/>
          </a:xfrm>
          <a:prstGeom prst="rect">
            <a:avLst/>
          </a:prstGeom>
          <a:noFill/>
        </p:spPr>
        <p:txBody>
          <a:bodyPr wrap="none" rtlCol="0">
            <a:spAutoFit/>
          </a:bodyPr>
          <a:lstStyle/>
          <a:p>
            <a:r>
              <a:rPr lang="en-US" sz="1013" dirty="0"/>
              <a:t>System Bus</a:t>
            </a:r>
          </a:p>
        </p:txBody>
      </p:sp>
    </p:spTree>
    <p:extLst>
      <p:ext uri="{BB962C8B-B14F-4D97-AF65-F5344CB8AC3E}">
        <p14:creationId xmlns:p14="http://schemas.microsoft.com/office/powerpoint/2010/main" val="398645500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9CF56-160A-F64C-B449-ADA2CF97029B}"/>
              </a:ext>
            </a:extLst>
          </p:cNvPr>
          <p:cNvSpPr>
            <a:spLocks noGrp="1"/>
          </p:cNvSpPr>
          <p:nvPr>
            <p:ph type="title"/>
          </p:nvPr>
        </p:nvSpPr>
        <p:spPr/>
        <p:txBody>
          <a:bodyPr/>
          <a:lstStyle/>
          <a:p>
            <a:r>
              <a:rPr lang="en-US" dirty="0"/>
              <a:t>Bus Arbitration</a:t>
            </a:r>
          </a:p>
        </p:txBody>
      </p:sp>
      <p:sp>
        <p:nvSpPr>
          <p:cNvPr id="3" name="Content Placeholder 2">
            <a:extLst>
              <a:ext uri="{FF2B5EF4-FFF2-40B4-BE49-F238E27FC236}">
                <a16:creationId xmlns:a16="http://schemas.microsoft.com/office/drawing/2014/main" id="{2769887D-1C9C-A940-8A65-0151A517DC5B}"/>
              </a:ext>
            </a:extLst>
          </p:cNvPr>
          <p:cNvSpPr>
            <a:spLocks noGrp="1"/>
          </p:cNvSpPr>
          <p:nvPr>
            <p:ph idx="1"/>
          </p:nvPr>
        </p:nvSpPr>
        <p:spPr>
          <a:xfrm>
            <a:off x="538894" y="980245"/>
            <a:ext cx="8347075" cy="684290"/>
          </a:xfrm>
          <a:ln w="57150"/>
        </p:spPr>
        <p:txBody>
          <a:bodyPr/>
          <a:lstStyle/>
          <a:p>
            <a:r>
              <a:rPr lang="en-US" sz="2100" dirty="0"/>
              <a:t>We can only have one master accessing memory at the time</a:t>
            </a:r>
          </a:p>
          <a:p>
            <a:r>
              <a:rPr lang="en-US" sz="2100" dirty="0"/>
              <a:t>Arbitration policy (round-robin, prior request  etc.)  </a:t>
            </a:r>
          </a:p>
        </p:txBody>
      </p:sp>
      <p:sp>
        <p:nvSpPr>
          <p:cNvPr id="4" name="Slide Number Placeholder 3">
            <a:extLst>
              <a:ext uri="{FF2B5EF4-FFF2-40B4-BE49-F238E27FC236}">
                <a16:creationId xmlns:a16="http://schemas.microsoft.com/office/drawing/2014/main" id="{652C0C0D-DA6C-0441-849A-F0BD575132B0}"/>
              </a:ext>
            </a:extLst>
          </p:cNvPr>
          <p:cNvSpPr>
            <a:spLocks noGrp="1"/>
          </p:cNvSpPr>
          <p:nvPr>
            <p:ph type="sldNum" sz="quarter" idx="11"/>
          </p:nvPr>
        </p:nvSpPr>
        <p:spPr/>
        <p:txBody>
          <a:bodyPr/>
          <a:lstStyle/>
          <a:p>
            <a:pPr>
              <a:defRPr/>
            </a:pPr>
            <a:fld id="{D2C425F6-CA7B-4977-8DCE-0B0DAF9AC9E5}" type="slidenum">
              <a:rPr lang="en-US" smtClean="0">
                <a:solidFill>
                  <a:srgbClr val="808080"/>
                </a:solidFill>
              </a:rPr>
              <a:pPr>
                <a:defRPr/>
              </a:pPr>
              <a:t>46</a:t>
            </a:fld>
            <a:endParaRPr lang="en-US">
              <a:solidFill>
                <a:srgbClr val="808080"/>
              </a:solidFill>
            </a:endParaRPr>
          </a:p>
        </p:txBody>
      </p:sp>
      <p:sp>
        <p:nvSpPr>
          <p:cNvPr id="15" name="TextBox 14">
            <a:extLst>
              <a:ext uri="{FF2B5EF4-FFF2-40B4-BE49-F238E27FC236}">
                <a16:creationId xmlns:a16="http://schemas.microsoft.com/office/drawing/2014/main" id="{3EE30ED0-FF97-7147-B0B0-55DBD38C39B0}"/>
              </a:ext>
            </a:extLst>
          </p:cNvPr>
          <p:cNvSpPr txBox="1"/>
          <p:nvPr/>
        </p:nvSpPr>
        <p:spPr>
          <a:xfrm>
            <a:off x="0" y="4883475"/>
            <a:ext cx="3922869" cy="248209"/>
          </a:xfrm>
          <a:prstGeom prst="rect">
            <a:avLst/>
          </a:prstGeom>
          <a:noFill/>
        </p:spPr>
        <p:txBody>
          <a:bodyPr wrap="none" rtlCol="0">
            <a:spAutoFit/>
          </a:bodyPr>
          <a:lstStyle/>
          <a:p>
            <a:r>
              <a:rPr lang="en-US" sz="1013" dirty="0"/>
              <a:t>Introduction to Direct Memory Access (DMA) by Vipin </a:t>
            </a:r>
            <a:r>
              <a:rPr lang="en-US" sz="1013" dirty="0" err="1"/>
              <a:t>Kizheppatt</a:t>
            </a:r>
            <a:endParaRPr lang="en-US" sz="1013" dirty="0"/>
          </a:p>
        </p:txBody>
      </p:sp>
      <p:sp>
        <p:nvSpPr>
          <p:cNvPr id="5" name="Slide Number Placeholder 3">
            <a:extLst>
              <a:ext uri="{FF2B5EF4-FFF2-40B4-BE49-F238E27FC236}">
                <a16:creationId xmlns:a16="http://schemas.microsoft.com/office/drawing/2014/main" id="{1C6EF64B-8102-AE41-85CC-17A6A7F29C0D}"/>
              </a:ext>
            </a:extLst>
          </p:cNvPr>
          <p:cNvSpPr txBox="1">
            <a:spLocks/>
          </p:cNvSpPr>
          <p:nvPr/>
        </p:nvSpPr>
        <p:spPr bwMode="auto">
          <a:xfrm>
            <a:off x="5803900" y="4985147"/>
            <a:ext cx="606425" cy="114300"/>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bodyPr>
          <a:lstStyle>
            <a:defPPr>
              <a:defRPr lang="en-US"/>
            </a:defPPr>
            <a:lvl1pPr marL="0" algn="r" defTabSz="914400" rtl="0" eaLnBrk="1" latinLnBrk="0" hangingPunct="1">
              <a:defRPr sz="800" kern="1200" smtClean="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D2C425F6-CA7B-4977-8DCE-0B0DAF9AC9E5}" type="slidenum">
              <a:rPr lang="en-US" sz="600">
                <a:solidFill>
                  <a:srgbClr val="808080"/>
                </a:solidFill>
              </a:rPr>
              <a:pPr>
                <a:defRPr/>
              </a:pPr>
              <a:t>46</a:t>
            </a:fld>
            <a:endParaRPr lang="en-US" sz="600">
              <a:solidFill>
                <a:srgbClr val="808080"/>
              </a:solidFill>
            </a:endParaRPr>
          </a:p>
        </p:txBody>
      </p:sp>
      <p:sp>
        <p:nvSpPr>
          <p:cNvPr id="7" name="Rectangle 6">
            <a:extLst>
              <a:ext uri="{FF2B5EF4-FFF2-40B4-BE49-F238E27FC236}">
                <a16:creationId xmlns:a16="http://schemas.microsoft.com/office/drawing/2014/main" id="{3C87307D-B40B-8B4A-9BE9-F364A1B44D38}"/>
              </a:ext>
            </a:extLst>
          </p:cNvPr>
          <p:cNvSpPr/>
          <p:nvPr/>
        </p:nvSpPr>
        <p:spPr>
          <a:xfrm>
            <a:off x="969962" y="2594372"/>
            <a:ext cx="1084415" cy="101793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Processor</a:t>
            </a:r>
          </a:p>
        </p:txBody>
      </p:sp>
      <p:sp>
        <p:nvSpPr>
          <p:cNvPr id="8" name="Rectangle 7">
            <a:extLst>
              <a:ext uri="{FF2B5EF4-FFF2-40B4-BE49-F238E27FC236}">
                <a16:creationId xmlns:a16="http://schemas.microsoft.com/office/drawing/2014/main" id="{1E59C8BF-2536-7445-AB74-AFB678DF43A5}"/>
              </a:ext>
            </a:extLst>
          </p:cNvPr>
          <p:cNvSpPr/>
          <p:nvPr/>
        </p:nvSpPr>
        <p:spPr>
          <a:xfrm>
            <a:off x="2406279" y="3778875"/>
            <a:ext cx="936638" cy="67168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Memory</a:t>
            </a:r>
          </a:p>
        </p:txBody>
      </p:sp>
      <p:sp>
        <p:nvSpPr>
          <p:cNvPr id="9" name="Rectangle 8">
            <a:extLst>
              <a:ext uri="{FF2B5EF4-FFF2-40B4-BE49-F238E27FC236}">
                <a16:creationId xmlns:a16="http://schemas.microsoft.com/office/drawing/2014/main" id="{1A082B13-702E-9E44-91C6-8EBCFF0CC1F8}"/>
              </a:ext>
            </a:extLst>
          </p:cNvPr>
          <p:cNvSpPr/>
          <p:nvPr/>
        </p:nvSpPr>
        <p:spPr>
          <a:xfrm>
            <a:off x="3666646" y="3778874"/>
            <a:ext cx="936638" cy="67168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Peripheral</a:t>
            </a:r>
          </a:p>
        </p:txBody>
      </p:sp>
      <p:sp>
        <p:nvSpPr>
          <p:cNvPr id="10" name="Rectangle 9">
            <a:extLst>
              <a:ext uri="{FF2B5EF4-FFF2-40B4-BE49-F238E27FC236}">
                <a16:creationId xmlns:a16="http://schemas.microsoft.com/office/drawing/2014/main" id="{6241176C-CA6D-3A4F-AD41-4A67641FF840}"/>
              </a:ext>
            </a:extLst>
          </p:cNvPr>
          <p:cNvSpPr/>
          <p:nvPr/>
        </p:nvSpPr>
        <p:spPr>
          <a:xfrm>
            <a:off x="4965019" y="3778874"/>
            <a:ext cx="936638" cy="67168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Peripheral</a:t>
            </a:r>
          </a:p>
        </p:txBody>
      </p:sp>
      <p:cxnSp>
        <p:nvCxnSpPr>
          <p:cNvPr id="11" name="Straight Connector 10">
            <a:extLst>
              <a:ext uri="{FF2B5EF4-FFF2-40B4-BE49-F238E27FC236}">
                <a16:creationId xmlns:a16="http://schemas.microsoft.com/office/drawing/2014/main" id="{2850869B-E5CD-C24D-8987-CBAB79075F19}"/>
              </a:ext>
            </a:extLst>
          </p:cNvPr>
          <p:cNvCxnSpPr>
            <a:stCxn id="7" idx="3"/>
          </p:cNvCxnSpPr>
          <p:nvPr/>
        </p:nvCxnSpPr>
        <p:spPr>
          <a:xfrm>
            <a:off x="2054377" y="3103338"/>
            <a:ext cx="4052735" cy="0"/>
          </a:xfrm>
          <a:prstGeom prst="line">
            <a:avLst/>
          </a:prstGeom>
          <a:ln>
            <a:headEnd type="triangle"/>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465A9B95-3207-5F48-9AC8-060E75A9DFFB}"/>
              </a:ext>
            </a:extLst>
          </p:cNvPr>
          <p:cNvCxnSpPr>
            <a:cxnSpLocks/>
            <a:endCxn id="8" idx="0"/>
          </p:cNvCxnSpPr>
          <p:nvPr/>
        </p:nvCxnSpPr>
        <p:spPr>
          <a:xfrm>
            <a:off x="2874598" y="3103339"/>
            <a:ext cx="1" cy="675536"/>
          </a:xfrm>
          <a:prstGeom prst="line">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CE46956D-A51D-734A-A53B-534CE583E5D2}"/>
              </a:ext>
            </a:extLst>
          </p:cNvPr>
          <p:cNvCxnSpPr>
            <a:cxnSpLocks/>
          </p:cNvCxnSpPr>
          <p:nvPr/>
        </p:nvCxnSpPr>
        <p:spPr>
          <a:xfrm>
            <a:off x="4467767" y="3108573"/>
            <a:ext cx="1" cy="675536"/>
          </a:xfrm>
          <a:prstGeom prst="line">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BC2D56F-F6AE-7F4A-BFA0-DA5A330EB1BF}"/>
              </a:ext>
            </a:extLst>
          </p:cNvPr>
          <p:cNvCxnSpPr>
            <a:cxnSpLocks/>
          </p:cNvCxnSpPr>
          <p:nvPr/>
        </p:nvCxnSpPr>
        <p:spPr>
          <a:xfrm>
            <a:off x="5807274" y="3104109"/>
            <a:ext cx="1" cy="675536"/>
          </a:xfrm>
          <a:prstGeom prst="line">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8C978D48-9448-DC40-AF57-F5C542E854DF}"/>
              </a:ext>
            </a:extLst>
          </p:cNvPr>
          <p:cNvSpPr/>
          <p:nvPr/>
        </p:nvSpPr>
        <p:spPr>
          <a:xfrm>
            <a:off x="3147838" y="2384497"/>
            <a:ext cx="2959274" cy="620171"/>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Arbiter </a:t>
            </a:r>
          </a:p>
        </p:txBody>
      </p:sp>
      <p:cxnSp>
        <p:nvCxnSpPr>
          <p:cNvPr id="19" name="Straight Connector 18">
            <a:extLst>
              <a:ext uri="{FF2B5EF4-FFF2-40B4-BE49-F238E27FC236}">
                <a16:creationId xmlns:a16="http://schemas.microsoft.com/office/drawing/2014/main" id="{B6A9C7E4-53CB-8C4F-9FAC-703EAEF82506}"/>
              </a:ext>
            </a:extLst>
          </p:cNvPr>
          <p:cNvCxnSpPr>
            <a:cxnSpLocks/>
            <a:stCxn id="18" idx="1"/>
          </p:cNvCxnSpPr>
          <p:nvPr/>
        </p:nvCxnSpPr>
        <p:spPr>
          <a:xfrm flipH="1">
            <a:off x="2077777" y="2694583"/>
            <a:ext cx="1070061" cy="9452"/>
          </a:xfrm>
          <a:prstGeom prst="line">
            <a:avLst/>
          </a:prstGeom>
          <a:ln>
            <a:headEnd type="triangle"/>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8DCF3F5-6DD3-3F4F-BC59-1238D98979C0}"/>
              </a:ext>
            </a:extLst>
          </p:cNvPr>
          <p:cNvCxnSpPr>
            <a:cxnSpLocks/>
          </p:cNvCxnSpPr>
          <p:nvPr/>
        </p:nvCxnSpPr>
        <p:spPr>
          <a:xfrm flipH="1" flipV="1">
            <a:off x="2077777" y="2818777"/>
            <a:ext cx="1070061" cy="8375"/>
          </a:xfrm>
          <a:prstGeom prst="line">
            <a:avLst/>
          </a:prstGeom>
          <a:ln>
            <a:headEnd type="none"/>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5223FED6-336B-0148-9765-A22E85E032BB}"/>
              </a:ext>
            </a:extLst>
          </p:cNvPr>
          <p:cNvSpPr txBox="1"/>
          <p:nvPr/>
        </p:nvSpPr>
        <p:spPr>
          <a:xfrm>
            <a:off x="2255695" y="2467780"/>
            <a:ext cx="423514" cy="248209"/>
          </a:xfrm>
          <a:prstGeom prst="rect">
            <a:avLst/>
          </a:prstGeom>
          <a:noFill/>
        </p:spPr>
        <p:txBody>
          <a:bodyPr wrap="none" rtlCol="0">
            <a:spAutoFit/>
          </a:bodyPr>
          <a:lstStyle/>
          <a:p>
            <a:r>
              <a:rPr lang="en-US" sz="1013" dirty="0"/>
              <a:t>Req</a:t>
            </a:r>
          </a:p>
        </p:txBody>
      </p:sp>
      <p:sp>
        <p:nvSpPr>
          <p:cNvPr id="23" name="TextBox 22">
            <a:extLst>
              <a:ext uri="{FF2B5EF4-FFF2-40B4-BE49-F238E27FC236}">
                <a16:creationId xmlns:a16="http://schemas.microsoft.com/office/drawing/2014/main" id="{52CBD829-FF59-CA4E-85D7-61FCF02D58C9}"/>
              </a:ext>
            </a:extLst>
          </p:cNvPr>
          <p:cNvSpPr txBox="1"/>
          <p:nvPr/>
        </p:nvSpPr>
        <p:spPr>
          <a:xfrm>
            <a:off x="2260898" y="2768010"/>
            <a:ext cx="510076" cy="248209"/>
          </a:xfrm>
          <a:prstGeom prst="rect">
            <a:avLst/>
          </a:prstGeom>
          <a:noFill/>
        </p:spPr>
        <p:txBody>
          <a:bodyPr wrap="none" rtlCol="0">
            <a:spAutoFit/>
          </a:bodyPr>
          <a:lstStyle/>
          <a:p>
            <a:r>
              <a:rPr lang="en-US" sz="1013" dirty="0"/>
              <a:t>Grant</a:t>
            </a:r>
          </a:p>
        </p:txBody>
      </p:sp>
      <p:cxnSp>
        <p:nvCxnSpPr>
          <p:cNvPr id="24" name="Straight Connector 23">
            <a:extLst>
              <a:ext uri="{FF2B5EF4-FFF2-40B4-BE49-F238E27FC236}">
                <a16:creationId xmlns:a16="http://schemas.microsoft.com/office/drawing/2014/main" id="{62C4BBEF-8D41-1546-9526-5CEE1B18D75E}"/>
              </a:ext>
            </a:extLst>
          </p:cNvPr>
          <p:cNvCxnSpPr>
            <a:cxnSpLocks/>
          </p:cNvCxnSpPr>
          <p:nvPr/>
        </p:nvCxnSpPr>
        <p:spPr>
          <a:xfrm>
            <a:off x="3746375" y="3004668"/>
            <a:ext cx="0" cy="760665"/>
          </a:xfrm>
          <a:prstGeom prst="line">
            <a:avLst/>
          </a:prstGeom>
          <a:ln>
            <a:headEnd type="triangle"/>
            <a:tailEnd type="non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584FA327-8BD1-8540-9DF6-9F869C1BC91C}"/>
              </a:ext>
            </a:extLst>
          </p:cNvPr>
          <p:cNvSpPr txBox="1"/>
          <p:nvPr/>
        </p:nvSpPr>
        <p:spPr>
          <a:xfrm>
            <a:off x="3401951" y="3102526"/>
            <a:ext cx="423514" cy="248209"/>
          </a:xfrm>
          <a:prstGeom prst="rect">
            <a:avLst/>
          </a:prstGeom>
          <a:noFill/>
        </p:spPr>
        <p:txBody>
          <a:bodyPr wrap="none" rtlCol="0">
            <a:spAutoFit/>
          </a:bodyPr>
          <a:lstStyle/>
          <a:p>
            <a:r>
              <a:rPr lang="en-US" sz="1013" dirty="0"/>
              <a:t>Req</a:t>
            </a:r>
          </a:p>
        </p:txBody>
      </p:sp>
      <p:cxnSp>
        <p:nvCxnSpPr>
          <p:cNvPr id="28" name="Straight Connector 27">
            <a:extLst>
              <a:ext uri="{FF2B5EF4-FFF2-40B4-BE49-F238E27FC236}">
                <a16:creationId xmlns:a16="http://schemas.microsoft.com/office/drawing/2014/main" id="{A137A143-A260-9A40-B1B7-1EF11F603850}"/>
              </a:ext>
            </a:extLst>
          </p:cNvPr>
          <p:cNvCxnSpPr>
            <a:cxnSpLocks/>
          </p:cNvCxnSpPr>
          <p:nvPr/>
        </p:nvCxnSpPr>
        <p:spPr>
          <a:xfrm>
            <a:off x="3814469" y="3018209"/>
            <a:ext cx="0" cy="760665"/>
          </a:xfrm>
          <a:prstGeom prst="line">
            <a:avLst/>
          </a:prstGeom>
          <a:ln>
            <a:headEnd type="none"/>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E075A22B-9403-744E-A3A2-4F813745A5E2}"/>
              </a:ext>
            </a:extLst>
          </p:cNvPr>
          <p:cNvSpPr txBox="1"/>
          <p:nvPr/>
        </p:nvSpPr>
        <p:spPr>
          <a:xfrm>
            <a:off x="3751598" y="3433887"/>
            <a:ext cx="510076" cy="248209"/>
          </a:xfrm>
          <a:prstGeom prst="rect">
            <a:avLst/>
          </a:prstGeom>
          <a:noFill/>
        </p:spPr>
        <p:txBody>
          <a:bodyPr wrap="none" rtlCol="0">
            <a:spAutoFit/>
          </a:bodyPr>
          <a:lstStyle/>
          <a:p>
            <a:r>
              <a:rPr lang="en-US" sz="1013" dirty="0"/>
              <a:t>Grant</a:t>
            </a:r>
          </a:p>
        </p:txBody>
      </p:sp>
      <p:sp>
        <p:nvSpPr>
          <p:cNvPr id="30" name="TextBox 29">
            <a:extLst>
              <a:ext uri="{FF2B5EF4-FFF2-40B4-BE49-F238E27FC236}">
                <a16:creationId xmlns:a16="http://schemas.microsoft.com/office/drawing/2014/main" id="{3B24B3CE-2F04-B342-A718-9ACFE6BAF251}"/>
              </a:ext>
            </a:extLst>
          </p:cNvPr>
          <p:cNvSpPr txBox="1"/>
          <p:nvPr/>
        </p:nvSpPr>
        <p:spPr>
          <a:xfrm>
            <a:off x="5745593" y="3157337"/>
            <a:ext cx="881973" cy="248209"/>
          </a:xfrm>
          <a:prstGeom prst="rect">
            <a:avLst/>
          </a:prstGeom>
          <a:noFill/>
        </p:spPr>
        <p:txBody>
          <a:bodyPr wrap="none" rtlCol="0">
            <a:spAutoFit/>
          </a:bodyPr>
          <a:lstStyle/>
          <a:p>
            <a:r>
              <a:rPr lang="en-US" sz="1013" dirty="0"/>
              <a:t>System Bus</a:t>
            </a:r>
          </a:p>
        </p:txBody>
      </p:sp>
      <p:cxnSp>
        <p:nvCxnSpPr>
          <p:cNvPr id="6" name="Straight Connector 5">
            <a:extLst>
              <a:ext uri="{FF2B5EF4-FFF2-40B4-BE49-F238E27FC236}">
                <a16:creationId xmlns:a16="http://schemas.microsoft.com/office/drawing/2014/main" id="{1E722227-452C-06D2-0A42-FB8D3436369D}"/>
              </a:ext>
            </a:extLst>
          </p:cNvPr>
          <p:cNvCxnSpPr>
            <a:cxnSpLocks/>
          </p:cNvCxnSpPr>
          <p:nvPr/>
        </p:nvCxnSpPr>
        <p:spPr>
          <a:xfrm>
            <a:off x="5056856" y="3009449"/>
            <a:ext cx="0" cy="760665"/>
          </a:xfrm>
          <a:prstGeom prst="line">
            <a:avLst/>
          </a:prstGeom>
          <a:ln>
            <a:headEnd type="triangle"/>
            <a:tailEnd type="non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6CBA3963-8624-A071-9F64-AFAD93E0195F}"/>
              </a:ext>
            </a:extLst>
          </p:cNvPr>
          <p:cNvSpPr txBox="1"/>
          <p:nvPr/>
        </p:nvSpPr>
        <p:spPr>
          <a:xfrm>
            <a:off x="4712432" y="3107307"/>
            <a:ext cx="423514" cy="248209"/>
          </a:xfrm>
          <a:prstGeom prst="rect">
            <a:avLst/>
          </a:prstGeom>
          <a:noFill/>
        </p:spPr>
        <p:txBody>
          <a:bodyPr wrap="none" rtlCol="0">
            <a:spAutoFit/>
          </a:bodyPr>
          <a:lstStyle/>
          <a:p>
            <a:r>
              <a:rPr lang="en-US" sz="1013" dirty="0"/>
              <a:t>Req</a:t>
            </a:r>
          </a:p>
        </p:txBody>
      </p:sp>
      <p:cxnSp>
        <p:nvCxnSpPr>
          <p:cNvPr id="17" name="Straight Connector 16">
            <a:extLst>
              <a:ext uri="{FF2B5EF4-FFF2-40B4-BE49-F238E27FC236}">
                <a16:creationId xmlns:a16="http://schemas.microsoft.com/office/drawing/2014/main" id="{CA1E5B3D-1DCE-AA26-269E-22606DB61B15}"/>
              </a:ext>
            </a:extLst>
          </p:cNvPr>
          <p:cNvCxnSpPr>
            <a:cxnSpLocks/>
          </p:cNvCxnSpPr>
          <p:nvPr/>
        </p:nvCxnSpPr>
        <p:spPr>
          <a:xfrm>
            <a:off x="5124950" y="3022990"/>
            <a:ext cx="0" cy="760665"/>
          </a:xfrm>
          <a:prstGeom prst="line">
            <a:avLst/>
          </a:prstGeom>
          <a:ln>
            <a:headEnd type="none"/>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5657287A-6BBD-18FC-50C4-F7C4B48EB3A7}"/>
              </a:ext>
            </a:extLst>
          </p:cNvPr>
          <p:cNvSpPr txBox="1"/>
          <p:nvPr/>
        </p:nvSpPr>
        <p:spPr>
          <a:xfrm>
            <a:off x="5062079" y="3438668"/>
            <a:ext cx="510076" cy="248209"/>
          </a:xfrm>
          <a:prstGeom prst="rect">
            <a:avLst/>
          </a:prstGeom>
          <a:noFill/>
        </p:spPr>
        <p:txBody>
          <a:bodyPr wrap="none" rtlCol="0">
            <a:spAutoFit/>
          </a:bodyPr>
          <a:lstStyle/>
          <a:p>
            <a:r>
              <a:rPr lang="en-US" sz="1013" dirty="0"/>
              <a:t>Grant</a:t>
            </a:r>
          </a:p>
        </p:txBody>
      </p:sp>
    </p:spTree>
    <p:extLst>
      <p:ext uri="{BB962C8B-B14F-4D97-AF65-F5344CB8AC3E}">
        <p14:creationId xmlns:p14="http://schemas.microsoft.com/office/powerpoint/2010/main" val="218079698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9CF56-160A-F64C-B449-ADA2CF97029B}"/>
              </a:ext>
            </a:extLst>
          </p:cNvPr>
          <p:cNvSpPr>
            <a:spLocks noGrp="1"/>
          </p:cNvSpPr>
          <p:nvPr>
            <p:ph type="title"/>
          </p:nvPr>
        </p:nvSpPr>
        <p:spPr/>
        <p:txBody>
          <a:bodyPr/>
          <a:lstStyle/>
          <a:p>
            <a:r>
              <a:rPr lang="en-US" dirty="0"/>
              <a:t>DMA controller</a:t>
            </a:r>
          </a:p>
        </p:txBody>
      </p:sp>
      <p:sp>
        <p:nvSpPr>
          <p:cNvPr id="3" name="Content Placeholder 2">
            <a:extLst>
              <a:ext uri="{FF2B5EF4-FFF2-40B4-BE49-F238E27FC236}">
                <a16:creationId xmlns:a16="http://schemas.microsoft.com/office/drawing/2014/main" id="{2769887D-1C9C-A940-8A65-0151A517DC5B}"/>
              </a:ext>
            </a:extLst>
          </p:cNvPr>
          <p:cNvSpPr>
            <a:spLocks noGrp="1"/>
          </p:cNvSpPr>
          <p:nvPr>
            <p:ph idx="1"/>
          </p:nvPr>
        </p:nvSpPr>
        <p:spPr>
          <a:xfrm>
            <a:off x="640079" y="885690"/>
            <a:ext cx="8784907" cy="2016962"/>
          </a:xfrm>
          <a:ln w="57150"/>
        </p:spPr>
        <p:txBody>
          <a:bodyPr/>
          <a:lstStyle/>
          <a:p>
            <a:r>
              <a:rPr lang="en-US" sz="1800" dirty="0"/>
              <a:t>How does DMA controller know when to start? </a:t>
            </a:r>
          </a:p>
          <a:p>
            <a:r>
              <a:rPr lang="en-US" sz="1800" dirty="0"/>
              <a:t>DMA controller is set up by a software (start address, length, direction of communication)</a:t>
            </a:r>
          </a:p>
          <a:p>
            <a:pPr lvl="1"/>
            <a:r>
              <a:rPr lang="en-US" sz="1500" dirty="0"/>
              <a:t>Processor push transfer command into DMA command queue</a:t>
            </a:r>
          </a:p>
          <a:p>
            <a:pPr lvl="1"/>
            <a:r>
              <a:rPr lang="en-US" sz="1500" dirty="0"/>
              <a:t>Status register. (DMA transfer is done, status register set. Processor polls)</a:t>
            </a:r>
          </a:p>
          <a:p>
            <a:r>
              <a:rPr lang="en-US" sz="1800" b="1" dirty="0"/>
              <a:t>DMA is the master to all peripherals but a slave to a processor</a:t>
            </a:r>
          </a:p>
          <a:p>
            <a:endParaRPr lang="en-US" dirty="0"/>
          </a:p>
        </p:txBody>
      </p:sp>
      <p:sp>
        <p:nvSpPr>
          <p:cNvPr id="4" name="Slide Number Placeholder 3">
            <a:extLst>
              <a:ext uri="{FF2B5EF4-FFF2-40B4-BE49-F238E27FC236}">
                <a16:creationId xmlns:a16="http://schemas.microsoft.com/office/drawing/2014/main" id="{652C0C0D-DA6C-0441-849A-F0BD575132B0}"/>
              </a:ext>
            </a:extLst>
          </p:cNvPr>
          <p:cNvSpPr>
            <a:spLocks noGrp="1"/>
          </p:cNvSpPr>
          <p:nvPr>
            <p:ph type="sldNum" sz="quarter" idx="11"/>
          </p:nvPr>
        </p:nvSpPr>
        <p:spPr/>
        <p:txBody>
          <a:bodyPr/>
          <a:lstStyle/>
          <a:p>
            <a:pPr>
              <a:defRPr/>
            </a:pPr>
            <a:fld id="{D2C425F6-CA7B-4977-8DCE-0B0DAF9AC9E5}" type="slidenum">
              <a:rPr lang="en-US" smtClean="0">
                <a:solidFill>
                  <a:srgbClr val="808080"/>
                </a:solidFill>
              </a:rPr>
              <a:pPr>
                <a:defRPr/>
              </a:pPr>
              <a:t>47</a:t>
            </a:fld>
            <a:endParaRPr lang="en-US">
              <a:solidFill>
                <a:srgbClr val="808080"/>
              </a:solidFill>
            </a:endParaRPr>
          </a:p>
        </p:txBody>
      </p:sp>
      <p:sp>
        <p:nvSpPr>
          <p:cNvPr id="15" name="TextBox 14">
            <a:extLst>
              <a:ext uri="{FF2B5EF4-FFF2-40B4-BE49-F238E27FC236}">
                <a16:creationId xmlns:a16="http://schemas.microsoft.com/office/drawing/2014/main" id="{3EE30ED0-FF97-7147-B0B0-55DBD38C39B0}"/>
              </a:ext>
            </a:extLst>
          </p:cNvPr>
          <p:cNvSpPr txBox="1"/>
          <p:nvPr/>
        </p:nvSpPr>
        <p:spPr>
          <a:xfrm>
            <a:off x="0" y="4932457"/>
            <a:ext cx="3922869" cy="248209"/>
          </a:xfrm>
          <a:prstGeom prst="rect">
            <a:avLst/>
          </a:prstGeom>
          <a:noFill/>
        </p:spPr>
        <p:txBody>
          <a:bodyPr wrap="none" rtlCol="0">
            <a:spAutoFit/>
          </a:bodyPr>
          <a:lstStyle/>
          <a:p>
            <a:r>
              <a:rPr lang="en-US" sz="1013" dirty="0"/>
              <a:t>Introduction to Direct Memory Access (DMA) by Vipin </a:t>
            </a:r>
            <a:r>
              <a:rPr lang="en-US" sz="1013" dirty="0" err="1"/>
              <a:t>Kizheppatt</a:t>
            </a:r>
            <a:endParaRPr lang="en-US" sz="1013" dirty="0"/>
          </a:p>
        </p:txBody>
      </p:sp>
      <p:sp>
        <p:nvSpPr>
          <p:cNvPr id="5" name="Slide Number Placeholder 3">
            <a:extLst>
              <a:ext uri="{FF2B5EF4-FFF2-40B4-BE49-F238E27FC236}">
                <a16:creationId xmlns:a16="http://schemas.microsoft.com/office/drawing/2014/main" id="{1C6EF64B-8102-AE41-85CC-17A6A7F29C0D}"/>
              </a:ext>
            </a:extLst>
          </p:cNvPr>
          <p:cNvSpPr txBox="1">
            <a:spLocks/>
          </p:cNvSpPr>
          <p:nvPr/>
        </p:nvSpPr>
        <p:spPr bwMode="auto">
          <a:xfrm>
            <a:off x="5803900" y="4985147"/>
            <a:ext cx="606425" cy="114300"/>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bodyPr>
          <a:lstStyle>
            <a:defPPr>
              <a:defRPr lang="en-US"/>
            </a:defPPr>
            <a:lvl1pPr marL="0" algn="r" defTabSz="914400" rtl="0" eaLnBrk="1" latinLnBrk="0" hangingPunct="1">
              <a:defRPr sz="800" kern="1200" smtClean="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D2C425F6-CA7B-4977-8DCE-0B0DAF9AC9E5}" type="slidenum">
              <a:rPr lang="en-US" sz="600">
                <a:solidFill>
                  <a:srgbClr val="808080"/>
                </a:solidFill>
              </a:rPr>
              <a:pPr>
                <a:defRPr/>
              </a:pPr>
              <a:t>47</a:t>
            </a:fld>
            <a:endParaRPr lang="en-US" sz="600">
              <a:solidFill>
                <a:srgbClr val="808080"/>
              </a:solidFill>
            </a:endParaRPr>
          </a:p>
        </p:txBody>
      </p:sp>
      <p:sp>
        <p:nvSpPr>
          <p:cNvPr id="7" name="Rectangle 6">
            <a:extLst>
              <a:ext uri="{FF2B5EF4-FFF2-40B4-BE49-F238E27FC236}">
                <a16:creationId xmlns:a16="http://schemas.microsoft.com/office/drawing/2014/main" id="{3C87307D-B40B-8B4A-9BE9-F364A1B44D38}"/>
              </a:ext>
            </a:extLst>
          </p:cNvPr>
          <p:cNvSpPr/>
          <p:nvPr/>
        </p:nvSpPr>
        <p:spPr>
          <a:xfrm>
            <a:off x="969962" y="2594372"/>
            <a:ext cx="1084415" cy="101793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Processor</a:t>
            </a:r>
          </a:p>
        </p:txBody>
      </p:sp>
      <p:sp>
        <p:nvSpPr>
          <p:cNvPr id="8" name="Rectangle 7">
            <a:extLst>
              <a:ext uri="{FF2B5EF4-FFF2-40B4-BE49-F238E27FC236}">
                <a16:creationId xmlns:a16="http://schemas.microsoft.com/office/drawing/2014/main" id="{1E59C8BF-2536-7445-AB74-AFB678DF43A5}"/>
              </a:ext>
            </a:extLst>
          </p:cNvPr>
          <p:cNvSpPr/>
          <p:nvPr/>
        </p:nvSpPr>
        <p:spPr>
          <a:xfrm>
            <a:off x="2406279" y="3778875"/>
            <a:ext cx="936638" cy="67168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Memory</a:t>
            </a:r>
          </a:p>
        </p:txBody>
      </p:sp>
      <p:sp>
        <p:nvSpPr>
          <p:cNvPr id="9" name="Rectangle 8">
            <a:extLst>
              <a:ext uri="{FF2B5EF4-FFF2-40B4-BE49-F238E27FC236}">
                <a16:creationId xmlns:a16="http://schemas.microsoft.com/office/drawing/2014/main" id="{1A082B13-702E-9E44-91C6-8EBCFF0CC1F8}"/>
              </a:ext>
            </a:extLst>
          </p:cNvPr>
          <p:cNvSpPr/>
          <p:nvPr/>
        </p:nvSpPr>
        <p:spPr>
          <a:xfrm>
            <a:off x="3666646" y="3778874"/>
            <a:ext cx="936638" cy="67168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DMA controller</a:t>
            </a:r>
          </a:p>
        </p:txBody>
      </p:sp>
      <p:sp>
        <p:nvSpPr>
          <p:cNvPr id="10" name="Rectangle 9">
            <a:extLst>
              <a:ext uri="{FF2B5EF4-FFF2-40B4-BE49-F238E27FC236}">
                <a16:creationId xmlns:a16="http://schemas.microsoft.com/office/drawing/2014/main" id="{6241176C-CA6D-3A4F-AD41-4A67641FF840}"/>
              </a:ext>
            </a:extLst>
          </p:cNvPr>
          <p:cNvSpPr/>
          <p:nvPr/>
        </p:nvSpPr>
        <p:spPr>
          <a:xfrm>
            <a:off x="4965019" y="3778874"/>
            <a:ext cx="936638" cy="67168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Peripheral</a:t>
            </a:r>
          </a:p>
        </p:txBody>
      </p:sp>
      <p:cxnSp>
        <p:nvCxnSpPr>
          <p:cNvPr id="11" name="Straight Connector 10">
            <a:extLst>
              <a:ext uri="{FF2B5EF4-FFF2-40B4-BE49-F238E27FC236}">
                <a16:creationId xmlns:a16="http://schemas.microsoft.com/office/drawing/2014/main" id="{2850869B-E5CD-C24D-8987-CBAB79075F19}"/>
              </a:ext>
            </a:extLst>
          </p:cNvPr>
          <p:cNvCxnSpPr>
            <a:stCxn id="7" idx="3"/>
          </p:cNvCxnSpPr>
          <p:nvPr/>
        </p:nvCxnSpPr>
        <p:spPr>
          <a:xfrm>
            <a:off x="2054377" y="3103338"/>
            <a:ext cx="4052735" cy="0"/>
          </a:xfrm>
          <a:prstGeom prst="line">
            <a:avLst/>
          </a:prstGeom>
          <a:ln>
            <a:headEnd type="triangle"/>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465A9B95-3207-5F48-9AC8-060E75A9DFFB}"/>
              </a:ext>
            </a:extLst>
          </p:cNvPr>
          <p:cNvCxnSpPr>
            <a:cxnSpLocks/>
            <a:endCxn id="8" idx="0"/>
          </p:cNvCxnSpPr>
          <p:nvPr/>
        </p:nvCxnSpPr>
        <p:spPr>
          <a:xfrm>
            <a:off x="2874598" y="3103339"/>
            <a:ext cx="1" cy="675536"/>
          </a:xfrm>
          <a:prstGeom prst="line">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CE46956D-A51D-734A-A53B-534CE583E5D2}"/>
              </a:ext>
            </a:extLst>
          </p:cNvPr>
          <p:cNvCxnSpPr>
            <a:cxnSpLocks/>
          </p:cNvCxnSpPr>
          <p:nvPr/>
        </p:nvCxnSpPr>
        <p:spPr>
          <a:xfrm>
            <a:off x="4131243" y="3103339"/>
            <a:ext cx="1" cy="675536"/>
          </a:xfrm>
          <a:prstGeom prst="line">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BC2D56F-F6AE-7F4A-BFA0-DA5A330EB1BF}"/>
              </a:ext>
            </a:extLst>
          </p:cNvPr>
          <p:cNvCxnSpPr>
            <a:cxnSpLocks/>
          </p:cNvCxnSpPr>
          <p:nvPr/>
        </p:nvCxnSpPr>
        <p:spPr>
          <a:xfrm>
            <a:off x="5433338" y="3104109"/>
            <a:ext cx="1" cy="675536"/>
          </a:xfrm>
          <a:prstGeom prst="line">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0FC879E2-2861-3B47-8850-C46B384A18F9}"/>
              </a:ext>
            </a:extLst>
          </p:cNvPr>
          <p:cNvSpPr txBox="1"/>
          <p:nvPr/>
        </p:nvSpPr>
        <p:spPr>
          <a:xfrm>
            <a:off x="4188682" y="2767498"/>
            <a:ext cx="881973" cy="248209"/>
          </a:xfrm>
          <a:prstGeom prst="rect">
            <a:avLst/>
          </a:prstGeom>
          <a:noFill/>
        </p:spPr>
        <p:txBody>
          <a:bodyPr wrap="none" rtlCol="0">
            <a:spAutoFit/>
          </a:bodyPr>
          <a:lstStyle/>
          <a:p>
            <a:r>
              <a:rPr lang="en-US" sz="1013" dirty="0"/>
              <a:t>System Bus</a:t>
            </a:r>
          </a:p>
        </p:txBody>
      </p:sp>
      <p:sp>
        <p:nvSpPr>
          <p:cNvPr id="26" name="Arc 25">
            <a:extLst>
              <a:ext uri="{FF2B5EF4-FFF2-40B4-BE49-F238E27FC236}">
                <a16:creationId xmlns:a16="http://schemas.microsoft.com/office/drawing/2014/main" id="{206497E6-F89F-374F-8EEB-A9A8A6B028D9}"/>
              </a:ext>
            </a:extLst>
          </p:cNvPr>
          <p:cNvSpPr/>
          <p:nvPr/>
        </p:nvSpPr>
        <p:spPr>
          <a:xfrm>
            <a:off x="2857525" y="3071144"/>
            <a:ext cx="1332521" cy="915398"/>
          </a:xfrm>
          <a:prstGeom prst="arc">
            <a:avLst>
              <a:gd name="adj1" fmla="val 9887687"/>
              <a:gd name="adj2" fmla="val 1082752"/>
            </a:avLst>
          </a:prstGeom>
          <a:ln w="762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13" dirty="0"/>
          </a:p>
        </p:txBody>
      </p:sp>
      <p:sp>
        <p:nvSpPr>
          <p:cNvPr id="30" name="Arc 29">
            <a:extLst>
              <a:ext uri="{FF2B5EF4-FFF2-40B4-BE49-F238E27FC236}">
                <a16:creationId xmlns:a16="http://schemas.microsoft.com/office/drawing/2014/main" id="{DBB83156-EB7B-8C41-BD87-E62FC4CD214F}"/>
              </a:ext>
            </a:extLst>
          </p:cNvPr>
          <p:cNvSpPr/>
          <p:nvPr/>
        </p:nvSpPr>
        <p:spPr>
          <a:xfrm>
            <a:off x="4326932" y="3123834"/>
            <a:ext cx="1047605" cy="915398"/>
          </a:xfrm>
          <a:prstGeom prst="arc">
            <a:avLst>
              <a:gd name="adj1" fmla="val 9887687"/>
              <a:gd name="adj2" fmla="val 1082752"/>
            </a:avLst>
          </a:prstGeom>
          <a:ln w="762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13" dirty="0"/>
          </a:p>
        </p:txBody>
      </p:sp>
    </p:spTree>
    <p:extLst>
      <p:ext uri="{BB962C8B-B14F-4D97-AF65-F5344CB8AC3E}">
        <p14:creationId xmlns:p14="http://schemas.microsoft.com/office/powerpoint/2010/main" val="168291664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9CF56-160A-F64C-B449-ADA2CF97029B}"/>
              </a:ext>
            </a:extLst>
          </p:cNvPr>
          <p:cNvSpPr>
            <a:spLocks noGrp="1"/>
          </p:cNvSpPr>
          <p:nvPr>
            <p:ph type="title"/>
          </p:nvPr>
        </p:nvSpPr>
        <p:spPr/>
        <p:txBody>
          <a:bodyPr/>
          <a:lstStyle/>
          <a:p>
            <a:r>
              <a:rPr lang="en-US" dirty="0"/>
              <a:t>DMA controller – Option #2 </a:t>
            </a:r>
          </a:p>
        </p:txBody>
      </p:sp>
      <p:sp>
        <p:nvSpPr>
          <p:cNvPr id="3" name="Content Placeholder 2">
            <a:extLst>
              <a:ext uri="{FF2B5EF4-FFF2-40B4-BE49-F238E27FC236}">
                <a16:creationId xmlns:a16="http://schemas.microsoft.com/office/drawing/2014/main" id="{2769887D-1C9C-A940-8A65-0151A517DC5B}"/>
              </a:ext>
            </a:extLst>
          </p:cNvPr>
          <p:cNvSpPr>
            <a:spLocks noGrp="1"/>
          </p:cNvSpPr>
          <p:nvPr>
            <p:ph idx="1"/>
          </p:nvPr>
        </p:nvSpPr>
        <p:spPr>
          <a:xfrm>
            <a:off x="640079" y="1038708"/>
            <a:ext cx="8347075" cy="591444"/>
          </a:xfrm>
          <a:ln w="57150"/>
        </p:spPr>
        <p:txBody>
          <a:bodyPr/>
          <a:lstStyle/>
          <a:p>
            <a:r>
              <a:rPr lang="en-US" sz="2100" dirty="0"/>
              <a:t>Peripheral is directly connected to DMA controller </a:t>
            </a:r>
          </a:p>
          <a:p>
            <a:pPr lvl="1"/>
            <a:r>
              <a:rPr lang="en-US" sz="1800" dirty="0"/>
              <a:t>System Bus can be used for other purpose </a:t>
            </a:r>
          </a:p>
        </p:txBody>
      </p:sp>
      <p:sp>
        <p:nvSpPr>
          <p:cNvPr id="4" name="Slide Number Placeholder 3">
            <a:extLst>
              <a:ext uri="{FF2B5EF4-FFF2-40B4-BE49-F238E27FC236}">
                <a16:creationId xmlns:a16="http://schemas.microsoft.com/office/drawing/2014/main" id="{652C0C0D-DA6C-0441-849A-F0BD575132B0}"/>
              </a:ext>
            </a:extLst>
          </p:cNvPr>
          <p:cNvSpPr>
            <a:spLocks noGrp="1"/>
          </p:cNvSpPr>
          <p:nvPr>
            <p:ph type="sldNum" sz="quarter" idx="11"/>
          </p:nvPr>
        </p:nvSpPr>
        <p:spPr/>
        <p:txBody>
          <a:bodyPr/>
          <a:lstStyle/>
          <a:p>
            <a:pPr>
              <a:defRPr/>
            </a:pPr>
            <a:fld id="{D2C425F6-CA7B-4977-8DCE-0B0DAF9AC9E5}" type="slidenum">
              <a:rPr lang="en-US" smtClean="0">
                <a:solidFill>
                  <a:srgbClr val="808080"/>
                </a:solidFill>
              </a:rPr>
              <a:pPr>
                <a:defRPr/>
              </a:pPr>
              <a:t>48</a:t>
            </a:fld>
            <a:endParaRPr lang="en-US">
              <a:solidFill>
                <a:srgbClr val="808080"/>
              </a:solidFill>
            </a:endParaRPr>
          </a:p>
        </p:txBody>
      </p:sp>
      <p:sp>
        <p:nvSpPr>
          <p:cNvPr id="15" name="TextBox 14">
            <a:extLst>
              <a:ext uri="{FF2B5EF4-FFF2-40B4-BE49-F238E27FC236}">
                <a16:creationId xmlns:a16="http://schemas.microsoft.com/office/drawing/2014/main" id="{3EE30ED0-FF97-7147-B0B0-55DBD38C39B0}"/>
              </a:ext>
            </a:extLst>
          </p:cNvPr>
          <p:cNvSpPr txBox="1"/>
          <p:nvPr/>
        </p:nvSpPr>
        <p:spPr>
          <a:xfrm>
            <a:off x="0" y="4932457"/>
            <a:ext cx="3922869" cy="248209"/>
          </a:xfrm>
          <a:prstGeom prst="rect">
            <a:avLst/>
          </a:prstGeom>
          <a:noFill/>
        </p:spPr>
        <p:txBody>
          <a:bodyPr wrap="none" rtlCol="0">
            <a:spAutoFit/>
          </a:bodyPr>
          <a:lstStyle/>
          <a:p>
            <a:r>
              <a:rPr lang="en-US" sz="1013" dirty="0"/>
              <a:t>Introduction to Direct Memory Access (DMA) by Vipin </a:t>
            </a:r>
            <a:r>
              <a:rPr lang="en-US" sz="1013" dirty="0" err="1"/>
              <a:t>Kizheppatt</a:t>
            </a:r>
            <a:endParaRPr lang="en-US" sz="1013" dirty="0"/>
          </a:p>
        </p:txBody>
      </p:sp>
      <p:sp>
        <p:nvSpPr>
          <p:cNvPr id="5" name="Slide Number Placeholder 3">
            <a:extLst>
              <a:ext uri="{FF2B5EF4-FFF2-40B4-BE49-F238E27FC236}">
                <a16:creationId xmlns:a16="http://schemas.microsoft.com/office/drawing/2014/main" id="{1C6EF64B-8102-AE41-85CC-17A6A7F29C0D}"/>
              </a:ext>
            </a:extLst>
          </p:cNvPr>
          <p:cNvSpPr txBox="1">
            <a:spLocks/>
          </p:cNvSpPr>
          <p:nvPr/>
        </p:nvSpPr>
        <p:spPr bwMode="auto">
          <a:xfrm>
            <a:off x="5803900" y="4985147"/>
            <a:ext cx="606425" cy="114300"/>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bodyPr>
          <a:lstStyle>
            <a:defPPr>
              <a:defRPr lang="en-US"/>
            </a:defPPr>
            <a:lvl1pPr marL="0" algn="r" defTabSz="914400" rtl="0" eaLnBrk="1" latinLnBrk="0" hangingPunct="1">
              <a:defRPr sz="800" kern="1200" smtClean="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D2C425F6-CA7B-4977-8DCE-0B0DAF9AC9E5}" type="slidenum">
              <a:rPr lang="en-US" sz="600">
                <a:solidFill>
                  <a:srgbClr val="808080"/>
                </a:solidFill>
              </a:rPr>
              <a:pPr>
                <a:defRPr/>
              </a:pPr>
              <a:t>48</a:t>
            </a:fld>
            <a:endParaRPr lang="en-US" sz="600">
              <a:solidFill>
                <a:srgbClr val="808080"/>
              </a:solidFill>
            </a:endParaRPr>
          </a:p>
        </p:txBody>
      </p:sp>
      <p:sp>
        <p:nvSpPr>
          <p:cNvPr id="7" name="Rectangle 6">
            <a:extLst>
              <a:ext uri="{FF2B5EF4-FFF2-40B4-BE49-F238E27FC236}">
                <a16:creationId xmlns:a16="http://schemas.microsoft.com/office/drawing/2014/main" id="{3C87307D-B40B-8B4A-9BE9-F364A1B44D38}"/>
              </a:ext>
            </a:extLst>
          </p:cNvPr>
          <p:cNvSpPr/>
          <p:nvPr/>
        </p:nvSpPr>
        <p:spPr>
          <a:xfrm>
            <a:off x="969962" y="2594372"/>
            <a:ext cx="1084415" cy="101793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Processor</a:t>
            </a:r>
          </a:p>
        </p:txBody>
      </p:sp>
      <p:sp>
        <p:nvSpPr>
          <p:cNvPr id="8" name="Rectangle 7">
            <a:extLst>
              <a:ext uri="{FF2B5EF4-FFF2-40B4-BE49-F238E27FC236}">
                <a16:creationId xmlns:a16="http://schemas.microsoft.com/office/drawing/2014/main" id="{1E59C8BF-2536-7445-AB74-AFB678DF43A5}"/>
              </a:ext>
            </a:extLst>
          </p:cNvPr>
          <p:cNvSpPr/>
          <p:nvPr/>
        </p:nvSpPr>
        <p:spPr>
          <a:xfrm>
            <a:off x="2406279" y="3778875"/>
            <a:ext cx="936638" cy="67168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Memory</a:t>
            </a:r>
          </a:p>
        </p:txBody>
      </p:sp>
      <p:sp>
        <p:nvSpPr>
          <p:cNvPr id="9" name="Rectangle 8">
            <a:extLst>
              <a:ext uri="{FF2B5EF4-FFF2-40B4-BE49-F238E27FC236}">
                <a16:creationId xmlns:a16="http://schemas.microsoft.com/office/drawing/2014/main" id="{1A082B13-702E-9E44-91C6-8EBCFF0CC1F8}"/>
              </a:ext>
            </a:extLst>
          </p:cNvPr>
          <p:cNvSpPr/>
          <p:nvPr/>
        </p:nvSpPr>
        <p:spPr>
          <a:xfrm>
            <a:off x="3666646" y="3778874"/>
            <a:ext cx="936638" cy="67168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DMA controller</a:t>
            </a:r>
          </a:p>
        </p:txBody>
      </p:sp>
      <p:sp>
        <p:nvSpPr>
          <p:cNvPr id="10" name="Rectangle 9">
            <a:extLst>
              <a:ext uri="{FF2B5EF4-FFF2-40B4-BE49-F238E27FC236}">
                <a16:creationId xmlns:a16="http://schemas.microsoft.com/office/drawing/2014/main" id="{6241176C-CA6D-3A4F-AD41-4A67641FF840}"/>
              </a:ext>
            </a:extLst>
          </p:cNvPr>
          <p:cNvSpPr/>
          <p:nvPr/>
        </p:nvSpPr>
        <p:spPr>
          <a:xfrm>
            <a:off x="4965019" y="3778874"/>
            <a:ext cx="936638" cy="67168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Peripheral</a:t>
            </a:r>
          </a:p>
        </p:txBody>
      </p:sp>
      <p:cxnSp>
        <p:nvCxnSpPr>
          <p:cNvPr id="11" name="Straight Connector 10">
            <a:extLst>
              <a:ext uri="{FF2B5EF4-FFF2-40B4-BE49-F238E27FC236}">
                <a16:creationId xmlns:a16="http://schemas.microsoft.com/office/drawing/2014/main" id="{2850869B-E5CD-C24D-8987-CBAB79075F19}"/>
              </a:ext>
            </a:extLst>
          </p:cNvPr>
          <p:cNvCxnSpPr>
            <a:stCxn id="7" idx="3"/>
          </p:cNvCxnSpPr>
          <p:nvPr/>
        </p:nvCxnSpPr>
        <p:spPr>
          <a:xfrm>
            <a:off x="2054377" y="3103338"/>
            <a:ext cx="4052735" cy="0"/>
          </a:xfrm>
          <a:prstGeom prst="line">
            <a:avLst/>
          </a:prstGeom>
          <a:ln>
            <a:headEnd type="triangle"/>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465A9B95-3207-5F48-9AC8-060E75A9DFFB}"/>
              </a:ext>
            </a:extLst>
          </p:cNvPr>
          <p:cNvCxnSpPr>
            <a:cxnSpLocks/>
            <a:endCxn id="8" idx="0"/>
          </p:cNvCxnSpPr>
          <p:nvPr/>
        </p:nvCxnSpPr>
        <p:spPr>
          <a:xfrm>
            <a:off x="2874598" y="3103339"/>
            <a:ext cx="1" cy="675536"/>
          </a:xfrm>
          <a:prstGeom prst="line">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CE46956D-A51D-734A-A53B-534CE583E5D2}"/>
              </a:ext>
            </a:extLst>
          </p:cNvPr>
          <p:cNvCxnSpPr>
            <a:cxnSpLocks/>
          </p:cNvCxnSpPr>
          <p:nvPr/>
        </p:nvCxnSpPr>
        <p:spPr>
          <a:xfrm>
            <a:off x="4131243" y="3103339"/>
            <a:ext cx="1" cy="675536"/>
          </a:xfrm>
          <a:prstGeom prst="line">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BC2D56F-F6AE-7F4A-BFA0-DA5A330EB1BF}"/>
              </a:ext>
            </a:extLst>
          </p:cNvPr>
          <p:cNvCxnSpPr>
            <a:cxnSpLocks/>
          </p:cNvCxnSpPr>
          <p:nvPr/>
        </p:nvCxnSpPr>
        <p:spPr>
          <a:xfrm>
            <a:off x="5433338" y="3104109"/>
            <a:ext cx="1" cy="675536"/>
          </a:xfrm>
          <a:prstGeom prst="line">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0FC879E2-2861-3B47-8850-C46B384A18F9}"/>
              </a:ext>
            </a:extLst>
          </p:cNvPr>
          <p:cNvSpPr txBox="1"/>
          <p:nvPr/>
        </p:nvSpPr>
        <p:spPr>
          <a:xfrm>
            <a:off x="3506568" y="2826339"/>
            <a:ext cx="881973" cy="248209"/>
          </a:xfrm>
          <a:prstGeom prst="rect">
            <a:avLst/>
          </a:prstGeom>
          <a:noFill/>
        </p:spPr>
        <p:txBody>
          <a:bodyPr wrap="none" rtlCol="0">
            <a:spAutoFit/>
          </a:bodyPr>
          <a:lstStyle/>
          <a:p>
            <a:r>
              <a:rPr lang="en-US" sz="1013" dirty="0"/>
              <a:t>System Bus</a:t>
            </a:r>
          </a:p>
        </p:txBody>
      </p:sp>
      <p:cxnSp>
        <p:nvCxnSpPr>
          <p:cNvPr id="16" name="Straight Arrow Connector 15">
            <a:extLst>
              <a:ext uri="{FF2B5EF4-FFF2-40B4-BE49-F238E27FC236}">
                <a16:creationId xmlns:a16="http://schemas.microsoft.com/office/drawing/2014/main" id="{0EBDDF4B-B3B7-8648-95CA-F92D8C10DD83}"/>
              </a:ext>
            </a:extLst>
          </p:cNvPr>
          <p:cNvCxnSpPr>
            <a:cxnSpLocks/>
            <a:stCxn id="9" idx="3"/>
            <a:endCxn id="10" idx="1"/>
          </p:cNvCxnSpPr>
          <p:nvPr/>
        </p:nvCxnSpPr>
        <p:spPr>
          <a:xfrm>
            <a:off x="4603284" y="4114715"/>
            <a:ext cx="361736" cy="0"/>
          </a:xfrm>
          <a:prstGeom prst="straightConnector1">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6" name="Oval 5">
            <a:extLst>
              <a:ext uri="{FF2B5EF4-FFF2-40B4-BE49-F238E27FC236}">
                <a16:creationId xmlns:a16="http://schemas.microsoft.com/office/drawing/2014/main" id="{8A987E60-939A-412F-3A5A-26F64C2FD4F9}"/>
              </a:ext>
            </a:extLst>
          </p:cNvPr>
          <p:cNvSpPr/>
          <p:nvPr/>
        </p:nvSpPr>
        <p:spPr>
          <a:xfrm>
            <a:off x="4437063" y="3937570"/>
            <a:ext cx="710290" cy="384383"/>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013">
              <a:solidFill>
                <a:srgbClr val="FF0000"/>
              </a:solidFill>
            </a:endParaRPr>
          </a:p>
        </p:txBody>
      </p:sp>
    </p:spTree>
    <p:extLst>
      <p:ext uri="{BB962C8B-B14F-4D97-AF65-F5344CB8AC3E}">
        <p14:creationId xmlns:p14="http://schemas.microsoft.com/office/powerpoint/2010/main" val="191576109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9528F-845B-1D4E-8DF4-A66EA69CB263}"/>
              </a:ext>
            </a:extLst>
          </p:cNvPr>
          <p:cNvSpPr>
            <a:spLocks noGrp="1"/>
          </p:cNvSpPr>
          <p:nvPr>
            <p:ph type="title"/>
          </p:nvPr>
        </p:nvSpPr>
        <p:spPr/>
        <p:txBody>
          <a:bodyPr/>
          <a:lstStyle/>
          <a:p>
            <a:r>
              <a:rPr lang="en-US" dirty="0"/>
              <a:t>PYNQ Board DMA Architecture</a:t>
            </a:r>
          </a:p>
        </p:txBody>
      </p:sp>
      <p:sp>
        <p:nvSpPr>
          <p:cNvPr id="3" name="Content Placeholder 2">
            <a:extLst>
              <a:ext uri="{FF2B5EF4-FFF2-40B4-BE49-F238E27FC236}">
                <a16:creationId xmlns:a16="http://schemas.microsoft.com/office/drawing/2014/main" id="{B6B9356C-1382-9A41-9251-D007889FF977}"/>
              </a:ext>
            </a:extLst>
          </p:cNvPr>
          <p:cNvSpPr>
            <a:spLocks noGrp="1"/>
          </p:cNvSpPr>
          <p:nvPr>
            <p:ph idx="1"/>
          </p:nvPr>
        </p:nvSpPr>
        <p:spPr>
          <a:xfrm>
            <a:off x="640079" y="1100578"/>
            <a:ext cx="8347075" cy="1471172"/>
          </a:xfrm>
        </p:spPr>
        <p:txBody>
          <a:bodyPr/>
          <a:lstStyle/>
          <a:p>
            <a:r>
              <a:rPr lang="en-US" sz="2100" dirty="0"/>
              <a:t>Supports high-performance burst transfer</a:t>
            </a:r>
          </a:p>
          <a:p>
            <a:r>
              <a:rPr lang="en-US" sz="2100" dirty="0"/>
              <a:t>The control interface uses R/W AXI-lite port</a:t>
            </a:r>
          </a:p>
          <a:p>
            <a:r>
              <a:rPr lang="en-US" sz="2100" dirty="0"/>
              <a:t>The data interface uses R/W AXI ports from HP or ACP</a:t>
            </a:r>
          </a:p>
          <a:p>
            <a:r>
              <a:rPr lang="en-US" sz="2100" dirty="0"/>
              <a:t>You PL module uses AXI Stream to access DMA</a:t>
            </a:r>
          </a:p>
        </p:txBody>
      </p:sp>
      <p:sp>
        <p:nvSpPr>
          <p:cNvPr id="4" name="Slide Number Placeholder 3">
            <a:extLst>
              <a:ext uri="{FF2B5EF4-FFF2-40B4-BE49-F238E27FC236}">
                <a16:creationId xmlns:a16="http://schemas.microsoft.com/office/drawing/2014/main" id="{2A9A2AFB-5DAC-D143-A230-7D50F8A70D6E}"/>
              </a:ext>
            </a:extLst>
          </p:cNvPr>
          <p:cNvSpPr>
            <a:spLocks noGrp="1"/>
          </p:cNvSpPr>
          <p:nvPr>
            <p:ph type="sldNum" sz="quarter" idx="11"/>
          </p:nvPr>
        </p:nvSpPr>
        <p:spPr/>
        <p:txBody>
          <a:bodyPr/>
          <a:lstStyle/>
          <a:p>
            <a:pPr>
              <a:defRPr/>
            </a:pPr>
            <a:fld id="{D2C425F6-CA7B-4977-8DCE-0B0DAF9AC9E5}" type="slidenum">
              <a:rPr lang="en-US" smtClean="0">
                <a:solidFill>
                  <a:srgbClr val="808080"/>
                </a:solidFill>
              </a:rPr>
              <a:pPr>
                <a:defRPr/>
              </a:pPr>
              <a:t>49</a:t>
            </a:fld>
            <a:endParaRPr lang="en-US">
              <a:solidFill>
                <a:srgbClr val="808080"/>
              </a:solidFill>
            </a:endParaRPr>
          </a:p>
        </p:txBody>
      </p:sp>
      <p:pic>
        <p:nvPicPr>
          <p:cNvPr id="3074" name="Picture 2">
            <a:extLst>
              <a:ext uri="{FF2B5EF4-FFF2-40B4-BE49-F238E27FC236}">
                <a16:creationId xmlns:a16="http://schemas.microsoft.com/office/drawing/2014/main" id="{80D27F00-4B62-1745-8B35-7C6C86DD40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875" y="2699552"/>
            <a:ext cx="6572250" cy="1924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89125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4F715-4180-0943-B5DB-F9E18AD62460}"/>
              </a:ext>
            </a:extLst>
          </p:cNvPr>
          <p:cNvSpPr>
            <a:spLocks noGrp="1"/>
          </p:cNvSpPr>
          <p:nvPr>
            <p:ph type="title"/>
          </p:nvPr>
        </p:nvSpPr>
        <p:spPr/>
        <p:txBody>
          <a:bodyPr/>
          <a:lstStyle/>
          <a:p>
            <a:r>
              <a:rPr lang="en-US" dirty="0" err="1"/>
              <a:t>Pynq</a:t>
            </a:r>
            <a:r>
              <a:rPr lang="en-US" dirty="0"/>
              <a:t> FPGA Board </a:t>
            </a:r>
          </a:p>
        </p:txBody>
      </p:sp>
      <p:pic>
        <p:nvPicPr>
          <p:cNvPr id="7" name="Content Placeholder 6" descr="A picture containing text, electronics, circuit, screenshot&#10;&#10;Description automatically generated">
            <a:extLst>
              <a:ext uri="{FF2B5EF4-FFF2-40B4-BE49-F238E27FC236}">
                <a16:creationId xmlns:a16="http://schemas.microsoft.com/office/drawing/2014/main" id="{62DC64AB-E779-F44C-A6DA-DD17DD6EA6C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5151"/>
          <a:stretch/>
        </p:blipFill>
        <p:spPr>
          <a:xfrm>
            <a:off x="1206781" y="1252152"/>
            <a:ext cx="6029325" cy="2974148"/>
          </a:xfrm>
        </p:spPr>
      </p:pic>
      <p:sp>
        <p:nvSpPr>
          <p:cNvPr id="8" name="Rectangle 7">
            <a:extLst>
              <a:ext uri="{FF2B5EF4-FFF2-40B4-BE49-F238E27FC236}">
                <a16:creationId xmlns:a16="http://schemas.microsoft.com/office/drawing/2014/main" id="{066AA578-EC46-B049-893C-749380F81C03}"/>
              </a:ext>
            </a:extLst>
          </p:cNvPr>
          <p:cNvSpPr/>
          <p:nvPr/>
        </p:nvSpPr>
        <p:spPr>
          <a:xfrm>
            <a:off x="2049739" y="4453484"/>
            <a:ext cx="5772150" cy="248209"/>
          </a:xfrm>
          <a:prstGeom prst="rect">
            <a:avLst/>
          </a:prstGeom>
        </p:spPr>
        <p:txBody>
          <a:bodyPr wrap="square">
            <a:spAutoFit/>
          </a:bodyPr>
          <a:lstStyle/>
          <a:p>
            <a:r>
              <a:rPr lang="en-US" sz="1013" dirty="0"/>
              <a:t>https://</a:t>
            </a:r>
            <a:r>
              <a:rPr lang="en-US" sz="1013" dirty="0" err="1"/>
              <a:t>www.tul.com.tw</a:t>
            </a:r>
            <a:r>
              <a:rPr lang="en-US" sz="1013" dirty="0"/>
              <a:t>/images/PYNQ-Z2_PA_v2_pp_20201209_STD.pdf</a:t>
            </a:r>
          </a:p>
        </p:txBody>
      </p:sp>
      <p:cxnSp>
        <p:nvCxnSpPr>
          <p:cNvPr id="4" name="Straight Arrow Connector 3">
            <a:extLst>
              <a:ext uri="{FF2B5EF4-FFF2-40B4-BE49-F238E27FC236}">
                <a16:creationId xmlns:a16="http://schemas.microsoft.com/office/drawing/2014/main" id="{54790B7B-9CF6-92ED-9E42-8DE2AF5241DE}"/>
              </a:ext>
            </a:extLst>
          </p:cNvPr>
          <p:cNvCxnSpPr/>
          <p:nvPr/>
        </p:nvCxnSpPr>
        <p:spPr>
          <a:xfrm>
            <a:off x="2049739" y="1525033"/>
            <a:ext cx="1784542" cy="1180971"/>
          </a:xfrm>
          <a:prstGeom prst="straightConnector1">
            <a:avLst/>
          </a:prstGeom>
          <a:ln w="190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964F9003-40D9-AFEC-0E66-F691928052B8}"/>
              </a:ext>
            </a:extLst>
          </p:cNvPr>
          <p:cNvSpPr txBox="1"/>
          <p:nvPr/>
        </p:nvSpPr>
        <p:spPr>
          <a:xfrm>
            <a:off x="1354552" y="1252152"/>
            <a:ext cx="1107442" cy="215444"/>
          </a:xfrm>
          <a:prstGeom prst="rect">
            <a:avLst/>
          </a:prstGeom>
          <a:noFill/>
        </p:spPr>
        <p:txBody>
          <a:bodyPr wrap="square" lIns="0" tIns="0" rIns="0" bIns="0" rtlCol="0">
            <a:spAutoFit/>
          </a:bodyPr>
          <a:lstStyle/>
          <a:p>
            <a:pPr algn="l"/>
            <a:r>
              <a:rPr lang="en-US" sz="1400" dirty="0"/>
              <a:t>Zynq </a:t>
            </a:r>
            <a:r>
              <a:rPr lang="en-US" sz="1400" dirty="0" err="1"/>
              <a:t>APSoC</a:t>
            </a:r>
            <a:endParaRPr lang="en-US" sz="1400" dirty="0"/>
          </a:p>
        </p:txBody>
      </p:sp>
    </p:spTree>
    <p:extLst>
      <p:ext uri="{BB962C8B-B14F-4D97-AF65-F5344CB8AC3E}">
        <p14:creationId xmlns:p14="http://schemas.microsoft.com/office/powerpoint/2010/main" val="890475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410C-6EA0-FD46-918F-740985AEA075}"/>
              </a:ext>
            </a:extLst>
          </p:cNvPr>
          <p:cNvSpPr>
            <a:spLocks noGrp="1"/>
          </p:cNvSpPr>
          <p:nvPr>
            <p:ph type="title"/>
          </p:nvPr>
        </p:nvSpPr>
        <p:spPr/>
        <p:txBody>
          <a:bodyPr/>
          <a:lstStyle/>
          <a:p>
            <a:r>
              <a:rPr lang="en-US" dirty="0"/>
              <a:t>DMA on Zynq</a:t>
            </a:r>
          </a:p>
        </p:txBody>
      </p:sp>
      <p:pic>
        <p:nvPicPr>
          <p:cNvPr id="6" name="Content Placeholder 5" descr="Diagram&#10;&#10;Description automatically generated">
            <a:extLst>
              <a:ext uri="{FF2B5EF4-FFF2-40B4-BE49-F238E27FC236}">
                <a16:creationId xmlns:a16="http://schemas.microsoft.com/office/drawing/2014/main" id="{F12840F2-9A6C-B74B-A4D6-2A604DB9A5AE}"/>
              </a:ext>
            </a:extLst>
          </p:cNvPr>
          <p:cNvPicPr>
            <a:picLocks noGrp="1" noChangeAspect="1"/>
          </p:cNvPicPr>
          <p:nvPr>
            <p:ph idx="1"/>
          </p:nvPr>
        </p:nvPicPr>
        <p:blipFill>
          <a:blip r:embed="rId3"/>
          <a:stretch>
            <a:fillRect/>
          </a:stretch>
        </p:blipFill>
        <p:spPr>
          <a:xfrm>
            <a:off x="359168" y="1221400"/>
            <a:ext cx="3394953" cy="3597839"/>
          </a:xfrm>
        </p:spPr>
      </p:pic>
      <p:sp>
        <p:nvSpPr>
          <p:cNvPr id="7" name="TextBox 6">
            <a:extLst>
              <a:ext uri="{FF2B5EF4-FFF2-40B4-BE49-F238E27FC236}">
                <a16:creationId xmlns:a16="http://schemas.microsoft.com/office/drawing/2014/main" id="{B538AB62-55F9-2748-A536-4C9B8E319FCF}"/>
              </a:ext>
            </a:extLst>
          </p:cNvPr>
          <p:cNvSpPr txBox="1"/>
          <p:nvPr/>
        </p:nvSpPr>
        <p:spPr>
          <a:xfrm>
            <a:off x="2513845" y="944401"/>
            <a:ext cx="1240277" cy="248209"/>
          </a:xfrm>
          <a:prstGeom prst="rect">
            <a:avLst/>
          </a:prstGeom>
          <a:solidFill>
            <a:srgbClr val="7030A0"/>
          </a:solidFill>
          <a:ln>
            <a:solidFill>
              <a:schemeClr val="tx1"/>
            </a:solidFill>
          </a:ln>
        </p:spPr>
        <p:txBody>
          <a:bodyPr wrap="square" rtlCol="0">
            <a:spAutoFit/>
          </a:bodyPr>
          <a:lstStyle/>
          <a:p>
            <a:r>
              <a:rPr lang="en-US" sz="1013" dirty="0"/>
              <a:t>External DDR </a:t>
            </a:r>
          </a:p>
        </p:txBody>
      </p:sp>
      <p:sp>
        <p:nvSpPr>
          <p:cNvPr id="12" name="TextBox 11">
            <a:extLst>
              <a:ext uri="{FF2B5EF4-FFF2-40B4-BE49-F238E27FC236}">
                <a16:creationId xmlns:a16="http://schemas.microsoft.com/office/drawing/2014/main" id="{E7C95978-CB6C-A34C-80B4-F078C4AF4A80}"/>
              </a:ext>
            </a:extLst>
          </p:cNvPr>
          <p:cNvSpPr txBox="1"/>
          <p:nvPr/>
        </p:nvSpPr>
        <p:spPr>
          <a:xfrm>
            <a:off x="3870379" y="1221400"/>
            <a:ext cx="4987017" cy="415498"/>
          </a:xfrm>
          <a:prstGeom prst="rect">
            <a:avLst/>
          </a:prstGeom>
          <a:noFill/>
        </p:spPr>
        <p:txBody>
          <a:bodyPr wrap="square" rtlCol="0">
            <a:spAutoFit/>
          </a:bodyPr>
          <a:lstStyle/>
          <a:p>
            <a:r>
              <a:rPr lang="en-US" sz="2100" dirty="0"/>
              <a:t>How does PL access external Memory ? </a:t>
            </a:r>
          </a:p>
        </p:txBody>
      </p:sp>
      <p:sp>
        <p:nvSpPr>
          <p:cNvPr id="13" name="TextBox 12">
            <a:extLst>
              <a:ext uri="{FF2B5EF4-FFF2-40B4-BE49-F238E27FC236}">
                <a16:creationId xmlns:a16="http://schemas.microsoft.com/office/drawing/2014/main" id="{18BC411E-8FC7-E64A-9528-8A1ED3EDC5AE}"/>
              </a:ext>
            </a:extLst>
          </p:cNvPr>
          <p:cNvSpPr txBox="1"/>
          <p:nvPr/>
        </p:nvSpPr>
        <p:spPr>
          <a:xfrm>
            <a:off x="0" y="4932457"/>
            <a:ext cx="3922869" cy="248209"/>
          </a:xfrm>
          <a:prstGeom prst="rect">
            <a:avLst/>
          </a:prstGeom>
          <a:noFill/>
        </p:spPr>
        <p:txBody>
          <a:bodyPr wrap="none" rtlCol="0">
            <a:spAutoFit/>
          </a:bodyPr>
          <a:lstStyle/>
          <a:p>
            <a:r>
              <a:rPr lang="en-US" sz="1013" dirty="0"/>
              <a:t>Introduction to Direct Memory Access (DMA) by Vipin </a:t>
            </a:r>
            <a:r>
              <a:rPr lang="en-US" sz="1013" dirty="0" err="1"/>
              <a:t>Kizheppatt</a:t>
            </a:r>
            <a:endParaRPr lang="en-US" sz="1013" dirty="0"/>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CAEB9040-A91D-81AE-B0C3-7EC1E4CCEE1D}"/>
                  </a:ext>
                </a:extLst>
              </p14:cNvPr>
              <p14:cNvContentPartPr/>
              <p14:nvPr/>
            </p14:nvContentPartPr>
            <p14:xfrm>
              <a:off x="1508275" y="1086228"/>
              <a:ext cx="1235520" cy="3008070"/>
            </p14:xfrm>
          </p:contentPart>
        </mc:Choice>
        <mc:Fallback xmlns="">
          <p:pic>
            <p:nvPicPr>
              <p:cNvPr id="3" name="Ink 2">
                <a:extLst>
                  <a:ext uri="{FF2B5EF4-FFF2-40B4-BE49-F238E27FC236}">
                    <a16:creationId xmlns:a16="http://schemas.microsoft.com/office/drawing/2014/main" id="{CAEB9040-A91D-81AE-B0C3-7EC1E4CCEE1D}"/>
                  </a:ext>
                </a:extLst>
              </p:cNvPr>
              <p:cNvPicPr/>
              <p:nvPr/>
            </p:nvPicPr>
            <p:blipFill>
              <a:blip r:embed="rId5"/>
              <a:stretch>
                <a:fillRect/>
              </a:stretch>
            </p:blipFill>
            <p:spPr>
              <a:xfrm>
                <a:off x="1499275" y="1077227"/>
                <a:ext cx="1253160" cy="3025712"/>
              </a:xfrm>
              <a:prstGeom prst="rect">
                <a:avLst/>
              </a:prstGeom>
            </p:spPr>
          </p:pic>
        </mc:Fallback>
      </mc:AlternateContent>
      <p:grpSp>
        <p:nvGrpSpPr>
          <p:cNvPr id="9" name="Group 8">
            <a:extLst>
              <a:ext uri="{FF2B5EF4-FFF2-40B4-BE49-F238E27FC236}">
                <a16:creationId xmlns:a16="http://schemas.microsoft.com/office/drawing/2014/main" id="{74785F71-BC3C-361A-CDD3-8759243B74E3}"/>
              </a:ext>
            </a:extLst>
          </p:cNvPr>
          <p:cNvGrpSpPr/>
          <p:nvPr/>
        </p:nvGrpSpPr>
        <p:grpSpPr>
          <a:xfrm>
            <a:off x="2750815" y="1308708"/>
            <a:ext cx="270" cy="1620"/>
            <a:chOff x="3667753" y="1744944"/>
            <a:chExt cx="360" cy="2160"/>
          </a:xfrm>
        </p:grpSpPr>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CA4D9627-BF90-296F-F6BE-8E266F244AE4}"/>
                    </a:ext>
                  </a:extLst>
                </p14:cNvPr>
                <p14:cNvContentPartPr/>
                <p14:nvPr/>
              </p14:nvContentPartPr>
              <p14:xfrm>
                <a:off x="3667753" y="1744944"/>
                <a:ext cx="360" cy="2160"/>
              </p14:xfrm>
            </p:contentPart>
          </mc:Choice>
          <mc:Fallback xmlns="">
            <p:pic>
              <p:nvPicPr>
                <p:cNvPr id="5" name="Ink 4">
                  <a:extLst>
                    <a:ext uri="{FF2B5EF4-FFF2-40B4-BE49-F238E27FC236}">
                      <a16:creationId xmlns:a16="http://schemas.microsoft.com/office/drawing/2014/main" id="{CA4D9627-BF90-296F-F6BE-8E266F244AE4}"/>
                    </a:ext>
                  </a:extLst>
                </p:cNvPr>
                <p:cNvPicPr/>
                <p:nvPr/>
              </p:nvPicPr>
              <p:blipFill>
                <a:blip r:embed="rId7"/>
                <a:stretch>
                  <a:fillRect/>
                </a:stretch>
              </p:blipFill>
              <p:spPr>
                <a:xfrm>
                  <a:off x="3658753" y="1735944"/>
                  <a:ext cx="18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38E90BFE-569D-D086-C8F3-22B535AFCE26}"/>
                    </a:ext>
                  </a:extLst>
                </p14:cNvPr>
                <p14:cNvContentPartPr/>
                <p14:nvPr/>
              </p14:nvContentPartPr>
              <p14:xfrm>
                <a:off x="3667753" y="1746744"/>
                <a:ext cx="360" cy="360"/>
              </p14:xfrm>
            </p:contentPart>
          </mc:Choice>
          <mc:Fallback xmlns="">
            <p:pic>
              <p:nvPicPr>
                <p:cNvPr id="8" name="Ink 7">
                  <a:extLst>
                    <a:ext uri="{FF2B5EF4-FFF2-40B4-BE49-F238E27FC236}">
                      <a16:creationId xmlns:a16="http://schemas.microsoft.com/office/drawing/2014/main" id="{38E90BFE-569D-D086-C8F3-22B535AFCE26}"/>
                    </a:ext>
                  </a:extLst>
                </p:cNvPr>
                <p:cNvPicPr/>
                <p:nvPr/>
              </p:nvPicPr>
              <p:blipFill>
                <a:blip r:embed="rId9"/>
                <a:stretch>
                  <a:fillRect/>
                </a:stretch>
              </p:blipFill>
              <p:spPr>
                <a:xfrm>
                  <a:off x="3658753" y="1737744"/>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B07BF30E-1B32-FE16-80B3-B7E1138811FE}"/>
                  </a:ext>
                </a:extLst>
              </p14:cNvPr>
              <p14:cNvContentPartPr/>
              <p14:nvPr/>
            </p14:nvContentPartPr>
            <p14:xfrm>
              <a:off x="4631095" y="2695428"/>
              <a:ext cx="270" cy="1620"/>
            </p14:xfrm>
          </p:contentPart>
        </mc:Choice>
        <mc:Fallback xmlns="">
          <p:pic>
            <p:nvPicPr>
              <p:cNvPr id="10" name="Ink 9">
                <a:extLst>
                  <a:ext uri="{FF2B5EF4-FFF2-40B4-BE49-F238E27FC236}">
                    <a16:creationId xmlns:a16="http://schemas.microsoft.com/office/drawing/2014/main" id="{B07BF30E-1B32-FE16-80B3-B7E1138811FE}"/>
                  </a:ext>
                </a:extLst>
              </p:cNvPr>
              <p:cNvPicPr/>
              <p:nvPr/>
            </p:nvPicPr>
            <p:blipFill>
              <a:blip r:embed="rId11"/>
              <a:stretch>
                <a:fillRect/>
              </a:stretch>
            </p:blipFill>
            <p:spPr>
              <a:xfrm>
                <a:off x="4624345" y="2687328"/>
                <a:ext cx="13500" cy="1749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7DC6342F-6C9E-8B93-FBB2-833FF12CCA3E}"/>
                  </a:ext>
                </a:extLst>
              </p14:cNvPr>
              <p14:cNvContentPartPr/>
              <p14:nvPr/>
            </p14:nvContentPartPr>
            <p14:xfrm>
              <a:off x="2750815" y="1410228"/>
              <a:ext cx="270" cy="270"/>
            </p14:xfrm>
          </p:contentPart>
        </mc:Choice>
        <mc:Fallback xmlns="">
          <p:pic>
            <p:nvPicPr>
              <p:cNvPr id="11" name="Ink 10">
                <a:extLst>
                  <a:ext uri="{FF2B5EF4-FFF2-40B4-BE49-F238E27FC236}">
                    <a16:creationId xmlns:a16="http://schemas.microsoft.com/office/drawing/2014/main" id="{7DC6342F-6C9E-8B93-FBB2-833FF12CCA3E}"/>
                  </a:ext>
                </a:extLst>
              </p:cNvPr>
              <p:cNvPicPr/>
              <p:nvPr/>
            </p:nvPicPr>
            <p:blipFill>
              <a:blip r:embed="rId13"/>
              <a:stretch>
                <a:fillRect/>
              </a:stretch>
            </p:blipFill>
            <p:spPr>
              <a:xfrm>
                <a:off x="2744065" y="1403478"/>
                <a:ext cx="13500" cy="13500"/>
              </a:xfrm>
              <a:prstGeom prst="rect">
                <a:avLst/>
              </a:prstGeom>
            </p:spPr>
          </p:pic>
        </mc:Fallback>
      </mc:AlternateContent>
      <p:sp>
        <p:nvSpPr>
          <p:cNvPr id="18" name="TextBox 17">
            <a:extLst>
              <a:ext uri="{FF2B5EF4-FFF2-40B4-BE49-F238E27FC236}">
                <a16:creationId xmlns:a16="http://schemas.microsoft.com/office/drawing/2014/main" id="{D6282126-2067-CF3E-CA42-6170653BE478}"/>
              </a:ext>
            </a:extLst>
          </p:cNvPr>
          <p:cNvSpPr txBox="1"/>
          <p:nvPr/>
        </p:nvSpPr>
        <p:spPr>
          <a:xfrm>
            <a:off x="4105721" y="1732295"/>
            <a:ext cx="2035771" cy="415498"/>
          </a:xfrm>
          <a:prstGeom prst="rect">
            <a:avLst/>
          </a:prstGeom>
          <a:noFill/>
        </p:spPr>
        <p:txBody>
          <a:bodyPr wrap="square" rtlCol="0">
            <a:spAutoFit/>
          </a:bodyPr>
          <a:lstStyle/>
          <a:p>
            <a:r>
              <a:rPr lang="en-US" sz="2100" dirty="0"/>
              <a:t>AXI GP Port</a:t>
            </a:r>
          </a:p>
        </p:txBody>
      </p:sp>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EF88A8E2-B63A-8E10-7BF5-74DFC16373A5}"/>
                  </a:ext>
                </a:extLst>
              </p14:cNvPr>
              <p14:cNvContentPartPr/>
              <p14:nvPr/>
            </p14:nvContentPartPr>
            <p14:xfrm>
              <a:off x="3097495" y="1063278"/>
              <a:ext cx="393930" cy="2938950"/>
            </p14:xfrm>
          </p:contentPart>
        </mc:Choice>
        <mc:Fallback xmlns="">
          <p:pic>
            <p:nvPicPr>
              <p:cNvPr id="19" name="Ink 18">
                <a:extLst>
                  <a:ext uri="{FF2B5EF4-FFF2-40B4-BE49-F238E27FC236}">
                    <a16:creationId xmlns:a16="http://schemas.microsoft.com/office/drawing/2014/main" id="{EF88A8E2-B63A-8E10-7BF5-74DFC16373A5}"/>
                  </a:ext>
                </a:extLst>
              </p:cNvPr>
              <p:cNvPicPr/>
              <p:nvPr/>
            </p:nvPicPr>
            <p:blipFill>
              <a:blip r:embed="rId15"/>
              <a:stretch>
                <a:fillRect/>
              </a:stretch>
            </p:blipFill>
            <p:spPr>
              <a:xfrm>
                <a:off x="3088501" y="1054278"/>
                <a:ext cx="411558" cy="2956589"/>
              </a:xfrm>
              <a:prstGeom prst="rect">
                <a:avLst/>
              </a:prstGeom>
            </p:spPr>
          </p:pic>
        </mc:Fallback>
      </mc:AlternateContent>
      <p:sp>
        <p:nvSpPr>
          <p:cNvPr id="20" name="TextBox 19">
            <a:extLst>
              <a:ext uri="{FF2B5EF4-FFF2-40B4-BE49-F238E27FC236}">
                <a16:creationId xmlns:a16="http://schemas.microsoft.com/office/drawing/2014/main" id="{E2AB764F-2620-DD49-8C03-B4359381BDC1}"/>
              </a:ext>
            </a:extLst>
          </p:cNvPr>
          <p:cNvSpPr txBox="1"/>
          <p:nvPr/>
        </p:nvSpPr>
        <p:spPr>
          <a:xfrm>
            <a:off x="4100531" y="2239010"/>
            <a:ext cx="1581024" cy="415498"/>
          </a:xfrm>
          <a:prstGeom prst="rect">
            <a:avLst/>
          </a:prstGeom>
          <a:noFill/>
        </p:spPr>
        <p:txBody>
          <a:bodyPr wrap="square" rtlCol="0">
            <a:spAutoFit/>
          </a:bodyPr>
          <a:lstStyle/>
          <a:p>
            <a:r>
              <a:rPr lang="en-US" sz="2100" dirty="0"/>
              <a:t>HP GP Port</a:t>
            </a:r>
          </a:p>
        </p:txBody>
      </p:sp>
    </p:spTree>
    <p:extLst>
      <p:ext uri="{BB962C8B-B14F-4D97-AF65-F5344CB8AC3E}">
        <p14:creationId xmlns:p14="http://schemas.microsoft.com/office/powerpoint/2010/main" val="11956384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410C-6EA0-FD46-918F-740985AEA075}"/>
              </a:ext>
            </a:extLst>
          </p:cNvPr>
          <p:cNvSpPr>
            <a:spLocks noGrp="1"/>
          </p:cNvSpPr>
          <p:nvPr>
            <p:ph type="title"/>
          </p:nvPr>
        </p:nvSpPr>
        <p:spPr/>
        <p:txBody>
          <a:bodyPr/>
          <a:lstStyle/>
          <a:p>
            <a:r>
              <a:rPr lang="en-US" dirty="0"/>
              <a:t>DMA on Zynq</a:t>
            </a:r>
          </a:p>
        </p:txBody>
      </p:sp>
      <p:pic>
        <p:nvPicPr>
          <p:cNvPr id="6" name="Content Placeholder 5" descr="Diagram&#10;&#10;Description automatically generated">
            <a:extLst>
              <a:ext uri="{FF2B5EF4-FFF2-40B4-BE49-F238E27FC236}">
                <a16:creationId xmlns:a16="http://schemas.microsoft.com/office/drawing/2014/main" id="{F12840F2-9A6C-B74B-A4D6-2A604DB9A5AE}"/>
              </a:ext>
            </a:extLst>
          </p:cNvPr>
          <p:cNvPicPr>
            <a:picLocks noGrp="1" noChangeAspect="1"/>
          </p:cNvPicPr>
          <p:nvPr>
            <p:ph idx="1"/>
          </p:nvPr>
        </p:nvPicPr>
        <p:blipFill>
          <a:blip r:embed="rId3"/>
          <a:stretch>
            <a:fillRect/>
          </a:stretch>
        </p:blipFill>
        <p:spPr>
          <a:xfrm>
            <a:off x="359168" y="1221400"/>
            <a:ext cx="3394953" cy="3597839"/>
          </a:xfrm>
        </p:spPr>
      </p:pic>
      <p:sp>
        <p:nvSpPr>
          <p:cNvPr id="4" name="Slide Number Placeholder 3">
            <a:extLst>
              <a:ext uri="{FF2B5EF4-FFF2-40B4-BE49-F238E27FC236}">
                <a16:creationId xmlns:a16="http://schemas.microsoft.com/office/drawing/2014/main" id="{F8930D75-A0F6-9548-BBB3-D90305711290}"/>
              </a:ext>
            </a:extLst>
          </p:cNvPr>
          <p:cNvSpPr>
            <a:spLocks noGrp="1"/>
          </p:cNvSpPr>
          <p:nvPr>
            <p:ph type="sldNum" sz="quarter" idx="11"/>
          </p:nvPr>
        </p:nvSpPr>
        <p:spPr/>
        <p:txBody>
          <a:bodyPr/>
          <a:lstStyle/>
          <a:p>
            <a:pPr>
              <a:defRPr/>
            </a:pPr>
            <a:fld id="{D2C425F6-CA7B-4977-8DCE-0B0DAF9AC9E5}" type="slidenum">
              <a:rPr lang="en-US" smtClean="0">
                <a:solidFill>
                  <a:srgbClr val="808080"/>
                </a:solidFill>
              </a:rPr>
              <a:pPr>
                <a:defRPr/>
              </a:pPr>
              <a:t>51</a:t>
            </a:fld>
            <a:endParaRPr lang="en-US">
              <a:solidFill>
                <a:srgbClr val="808080"/>
              </a:solidFill>
            </a:endParaRPr>
          </a:p>
        </p:txBody>
      </p:sp>
      <p:sp>
        <p:nvSpPr>
          <p:cNvPr id="7" name="TextBox 6">
            <a:extLst>
              <a:ext uri="{FF2B5EF4-FFF2-40B4-BE49-F238E27FC236}">
                <a16:creationId xmlns:a16="http://schemas.microsoft.com/office/drawing/2014/main" id="{B538AB62-55F9-2748-A536-4C9B8E319FCF}"/>
              </a:ext>
            </a:extLst>
          </p:cNvPr>
          <p:cNvSpPr txBox="1"/>
          <p:nvPr/>
        </p:nvSpPr>
        <p:spPr>
          <a:xfrm>
            <a:off x="2513845" y="944401"/>
            <a:ext cx="1240277" cy="248209"/>
          </a:xfrm>
          <a:prstGeom prst="rect">
            <a:avLst/>
          </a:prstGeom>
          <a:solidFill>
            <a:srgbClr val="7030A0"/>
          </a:solidFill>
          <a:ln>
            <a:solidFill>
              <a:schemeClr val="tx1"/>
            </a:solidFill>
          </a:ln>
        </p:spPr>
        <p:txBody>
          <a:bodyPr wrap="square" rtlCol="0">
            <a:spAutoFit/>
          </a:bodyPr>
          <a:lstStyle/>
          <a:p>
            <a:r>
              <a:rPr lang="en-US" sz="1013" dirty="0"/>
              <a:t>External DDR </a:t>
            </a:r>
          </a:p>
        </p:txBody>
      </p:sp>
      <p:sp>
        <p:nvSpPr>
          <p:cNvPr id="8" name="TextBox 7">
            <a:extLst>
              <a:ext uri="{FF2B5EF4-FFF2-40B4-BE49-F238E27FC236}">
                <a16:creationId xmlns:a16="http://schemas.microsoft.com/office/drawing/2014/main" id="{FEEBCF27-F907-454E-8487-E62920511DA4}"/>
              </a:ext>
            </a:extLst>
          </p:cNvPr>
          <p:cNvSpPr txBox="1"/>
          <p:nvPr/>
        </p:nvSpPr>
        <p:spPr>
          <a:xfrm>
            <a:off x="4155733" y="2017752"/>
            <a:ext cx="2808782" cy="1339341"/>
          </a:xfrm>
          <a:prstGeom prst="rect">
            <a:avLst/>
          </a:prstGeom>
          <a:noFill/>
        </p:spPr>
        <p:txBody>
          <a:bodyPr wrap="none" rtlCol="0">
            <a:spAutoFit/>
          </a:bodyPr>
          <a:lstStyle/>
          <a:p>
            <a:endParaRPr lang="en-US" sz="1013" dirty="0"/>
          </a:p>
          <a:p>
            <a:r>
              <a:rPr lang="en-US" sz="1013" dirty="0"/>
              <a:t>4 General Port AXI Port (master(2), slave(2)) </a:t>
            </a:r>
          </a:p>
          <a:p>
            <a:endParaRPr lang="en-US" sz="1013" dirty="0"/>
          </a:p>
          <a:p>
            <a:r>
              <a:rPr lang="en-US" sz="1013" dirty="0"/>
              <a:t>4 High Performance Slave AXI Ports </a:t>
            </a:r>
          </a:p>
          <a:p>
            <a:endParaRPr lang="en-US" sz="1013" dirty="0"/>
          </a:p>
          <a:p>
            <a:r>
              <a:rPr lang="en-US" sz="1013" dirty="0"/>
              <a:t>DMA controller is instantiated in PL</a:t>
            </a:r>
            <a:br>
              <a:rPr lang="en-US" sz="1013" dirty="0"/>
            </a:br>
            <a:br>
              <a:rPr lang="en-US" sz="1013" dirty="0"/>
            </a:br>
            <a:r>
              <a:rPr lang="en-US" sz="1013" dirty="0"/>
              <a:t>DMA is master </a:t>
            </a:r>
          </a:p>
        </p:txBody>
      </p:sp>
      <p:sp>
        <p:nvSpPr>
          <p:cNvPr id="11" name="TextBox 10">
            <a:extLst>
              <a:ext uri="{FF2B5EF4-FFF2-40B4-BE49-F238E27FC236}">
                <a16:creationId xmlns:a16="http://schemas.microsoft.com/office/drawing/2014/main" id="{DDCF6E8F-4353-A24B-AA9F-BB3166B7AD7C}"/>
              </a:ext>
            </a:extLst>
          </p:cNvPr>
          <p:cNvSpPr txBox="1"/>
          <p:nvPr/>
        </p:nvSpPr>
        <p:spPr>
          <a:xfrm>
            <a:off x="4135117" y="1181406"/>
            <a:ext cx="1960793" cy="404085"/>
          </a:xfrm>
          <a:prstGeom prst="rect">
            <a:avLst/>
          </a:prstGeom>
          <a:noFill/>
        </p:spPr>
        <p:txBody>
          <a:bodyPr wrap="square" rtlCol="0">
            <a:spAutoFit/>
          </a:bodyPr>
          <a:lstStyle/>
          <a:p>
            <a:r>
              <a:rPr lang="en-US" sz="1013" dirty="0"/>
              <a:t>DDR controller is multi-port. </a:t>
            </a:r>
          </a:p>
          <a:p>
            <a:r>
              <a:rPr lang="en-US" sz="1013" dirty="0"/>
              <a:t>Multiple requests can be done </a:t>
            </a:r>
          </a:p>
        </p:txBody>
      </p:sp>
      <p:sp>
        <p:nvSpPr>
          <p:cNvPr id="13" name="TextBox 12">
            <a:extLst>
              <a:ext uri="{FF2B5EF4-FFF2-40B4-BE49-F238E27FC236}">
                <a16:creationId xmlns:a16="http://schemas.microsoft.com/office/drawing/2014/main" id="{4995C360-A712-0446-A689-45E1A319609F}"/>
              </a:ext>
            </a:extLst>
          </p:cNvPr>
          <p:cNvSpPr txBox="1"/>
          <p:nvPr/>
        </p:nvSpPr>
        <p:spPr>
          <a:xfrm>
            <a:off x="0" y="4932457"/>
            <a:ext cx="3922869" cy="248209"/>
          </a:xfrm>
          <a:prstGeom prst="rect">
            <a:avLst/>
          </a:prstGeom>
          <a:noFill/>
        </p:spPr>
        <p:txBody>
          <a:bodyPr wrap="none" rtlCol="0">
            <a:spAutoFit/>
          </a:bodyPr>
          <a:lstStyle/>
          <a:p>
            <a:r>
              <a:rPr lang="en-US" sz="1013" dirty="0"/>
              <a:t>Introduction to Direct Memory Access (DMA) by Vipin </a:t>
            </a:r>
            <a:r>
              <a:rPr lang="en-US" sz="1013" dirty="0" err="1"/>
              <a:t>Kizheppatt</a:t>
            </a:r>
            <a:endParaRPr lang="en-US" sz="1013" dirty="0"/>
          </a:p>
        </p:txBody>
      </p:sp>
      <p:sp>
        <p:nvSpPr>
          <p:cNvPr id="14" name="TextBox 13">
            <a:extLst>
              <a:ext uri="{FF2B5EF4-FFF2-40B4-BE49-F238E27FC236}">
                <a16:creationId xmlns:a16="http://schemas.microsoft.com/office/drawing/2014/main" id="{E215DFA5-A7D4-DB45-9612-CE28C8F498EA}"/>
              </a:ext>
            </a:extLst>
          </p:cNvPr>
          <p:cNvSpPr txBox="1"/>
          <p:nvPr/>
        </p:nvSpPr>
        <p:spPr>
          <a:xfrm>
            <a:off x="4293868" y="1713708"/>
            <a:ext cx="2302233" cy="248209"/>
          </a:xfrm>
          <a:prstGeom prst="rect">
            <a:avLst/>
          </a:prstGeom>
          <a:noFill/>
        </p:spPr>
        <p:txBody>
          <a:bodyPr wrap="none" rtlCol="0">
            <a:spAutoFit/>
          </a:bodyPr>
          <a:lstStyle/>
          <a:p>
            <a:r>
              <a:rPr lang="en-US" sz="1013" dirty="0"/>
              <a:t>DDR controller (scheduler/interface) </a:t>
            </a:r>
          </a:p>
        </p:txBody>
      </p:sp>
      <p:cxnSp>
        <p:nvCxnSpPr>
          <p:cNvPr id="16" name="Straight Arrow Connector 15">
            <a:extLst>
              <a:ext uri="{FF2B5EF4-FFF2-40B4-BE49-F238E27FC236}">
                <a16:creationId xmlns:a16="http://schemas.microsoft.com/office/drawing/2014/main" id="{71C27F1F-E76B-5D44-A597-526DA3C47321}"/>
              </a:ext>
            </a:extLst>
          </p:cNvPr>
          <p:cNvCxnSpPr>
            <a:cxnSpLocks/>
            <a:stCxn id="14" idx="1"/>
          </p:cNvCxnSpPr>
          <p:nvPr/>
        </p:nvCxnSpPr>
        <p:spPr>
          <a:xfrm flipH="1" flipV="1">
            <a:off x="3451363" y="1684683"/>
            <a:ext cx="842505" cy="15313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A92F1F4A-8398-D489-ED71-ACE59C3C146E}"/>
                  </a:ext>
                </a:extLst>
              </p14:cNvPr>
              <p14:cNvContentPartPr/>
              <p14:nvPr/>
            </p14:nvContentPartPr>
            <p14:xfrm>
              <a:off x="1508275" y="1086228"/>
              <a:ext cx="1235520" cy="3008070"/>
            </p14:xfrm>
          </p:contentPart>
        </mc:Choice>
        <mc:Fallback xmlns="">
          <p:pic>
            <p:nvPicPr>
              <p:cNvPr id="3" name="Ink 2">
                <a:extLst>
                  <a:ext uri="{FF2B5EF4-FFF2-40B4-BE49-F238E27FC236}">
                    <a16:creationId xmlns:a16="http://schemas.microsoft.com/office/drawing/2014/main" id="{A92F1F4A-8398-D489-ED71-ACE59C3C146E}"/>
                  </a:ext>
                </a:extLst>
              </p:cNvPr>
              <p:cNvPicPr/>
              <p:nvPr/>
            </p:nvPicPr>
            <p:blipFill>
              <a:blip r:embed="rId5"/>
              <a:stretch>
                <a:fillRect/>
              </a:stretch>
            </p:blipFill>
            <p:spPr>
              <a:xfrm>
                <a:off x="1499275" y="1077227"/>
                <a:ext cx="1253160" cy="302571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C4A3E992-2FE4-6E79-4D86-956F94B8F301}"/>
                  </a:ext>
                </a:extLst>
              </p14:cNvPr>
              <p14:cNvContentPartPr/>
              <p14:nvPr/>
            </p14:nvContentPartPr>
            <p14:xfrm>
              <a:off x="3097495" y="1063278"/>
              <a:ext cx="393930" cy="2938950"/>
            </p14:xfrm>
          </p:contentPart>
        </mc:Choice>
        <mc:Fallback xmlns="">
          <p:pic>
            <p:nvPicPr>
              <p:cNvPr id="5" name="Ink 4">
                <a:extLst>
                  <a:ext uri="{FF2B5EF4-FFF2-40B4-BE49-F238E27FC236}">
                    <a16:creationId xmlns:a16="http://schemas.microsoft.com/office/drawing/2014/main" id="{C4A3E992-2FE4-6E79-4D86-956F94B8F301}"/>
                  </a:ext>
                </a:extLst>
              </p:cNvPr>
              <p:cNvPicPr/>
              <p:nvPr/>
            </p:nvPicPr>
            <p:blipFill>
              <a:blip r:embed="rId7"/>
              <a:stretch>
                <a:fillRect/>
              </a:stretch>
            </p:blipFill>
            <p:spPr>
              <a:xfrm>
                <a:off x="3088501" y="1054278"/>
                <a:ext cx="411558" cy="2956589"/>
              </a:xfrm>
              <a:prstGeom prst="rect">
                <a:avLst/>
              </a:prstGeom>
            </p:spPr>
          </p:pic>
        </mc:Fallback>
      </mc:AlternateContent>
    </p:spTree>
    <p:extLst>
      <p:ext uri="{BB962C8B-B14F-4D97-AF65-F5344CB8AC3E}">
        <p14:creationId xmlns:p14="http://schemas.microsoft.com/office/powerpoint/2010/main" val="11979591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0152D-604F-5541-9B83-4E6F1525D2DE}"/>
              </a:ext>
            </a:extLst>
          </p:cNvPr>
          <p:cNvSpPr>
            <a:spLocks noGrp="1"/>
          </p:cNvSpPr>
          <p:nvPr>
            <p:ph type="title"/>
          </p:nvPr>
        </p:nvSpPr>
        <p:spPr/>
        <p:txBody>
          <a:bodyPr/>
          <a:lstStyle/>
          <a:p>
            <a:r>
              <a:rPr lang="en-US" dirty="0"/>
              <a:t>DMA on Zynq</a:t>
            </a:r>
          </a:p>
        </p:txBody>
      </p:sp>
      <p:sp>
        <p:nvSpPr>
          <p:cNvPr id="4" name="Slide Number Placeholder 3">
            <a:extLst>
              <a:ext uri="{FF2B5EF4-FFF2-40B4-BE49-F238E27FC236}">
                <a16:creationId xmlns:a16="http://schemas.microsoft.com/office/drawing/2014/main" id="{2E79B0A2-B3A3-F247-9F5A-4F4856914ADF}"/>
              </a:ext>
            </a:extLst>
          </p:cNvPr>
          <p:cNvSpPr>
            <a:spLocks noGrp="1"/>
          </p:cNvSpPr>
          <p:nvPr>
            <p:ph type="sldNum" sz="quarter" idx="11"/>
          </p:nvPr>
        </p:nvSpPr>
        <p:spPr/>
        <p:txBody>
          <a:bodyPr/>
          <a:lstStyle/>
          <a:p>
            <a:pPr>
              <a:defRPr/>
            </a:pPr>
            <a:fld id="{D2C425F6-CA7B-4977-8DCE-0B0DAF9AC9E5}" type="slidenum">
              <a:rPr lang="en-US" smtClean="0">
                <a:solidFill>
                  <a:srgbClr val="808080"/>
                </a:solidFill>
              </a:rPr>
              <a:pPr>
                <a:defRPr/>
              </a:pPr>
              <a:t>52</a:t>
            </a:fld>
            <a:endParaRPr lang="en-US">
              <a:solidFill>
                <a:srgbClr val="808080"/>
              </a:solidFill>
            </a:endParaRPr>
          </a:p>
        </p:txBody>
      </p:sp>
      <p:pic>
        <p:nvPicPr>
          <p:cNvPr id="7170" name="Picture 2" descr="fpga_developer_20140806_130447">
            <a:extLst>
              <a:ext uri="{FF2B5EF4-FFF2-40B4-BE49-F238E27FC236}">
                <a16:creationId xmlns:a16="http://schemas.microsoft.com/office/drawing/2014/main" id="{24B4A7E0-1BD1-9D49-8CC5-6CE5E108F4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3423"/>
          <a:stretch/>
        </p:blipFill>
        <p:spPr bwMode="auto">
          <a:xfrm>
            <a:off x="3024221" y="1490864"/>
            <a:ext cx="4930985" cy="24601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4E5EF15-DF18-C5A9-252E-93E01731ACFD}"/>
              </a:ext>
            </a:extLst>
          </p:cNvPr>
          <p:cNvSpPr txBox="1"/>
          <p:nvPr/>
        </p:nvSpPr>
        <p:spPr>
          <a:xfrm>
            <a:off x="7144602" y="2474756"/>
            <a:ext cx="1194179" cy="215444"/>
          </a:xfrm>
          <a:prstGeom prst="rect">
            <a:avLst/>
          </a:prstGeom>
          <a:noFill/>
        </p:spPr>
        <p:txBody>
          <a:bodyPr wrap="square" lIns="0" tIns="0" rIns="0" bIns="0" rtlCol="0">
            <a:spAutoFit/>
          </a:bodyPr>
          <a:lstStyle/>
          <a:p>
            <a:pPr algn="l"/>
            <a:r>
              <a:rPr lang="en-US" sz="1400" dirty="0"/>
              <a:t>Peripheral</a:t>
            </a:r>
          </a:p>
        </p:txBody>
      </p:sp>
      <p:sp>
        <p:nvSpPr>
          <p:cNvPr id="8" name="Rectangle 7">
            <a:extLst>
              <a:ext uri="{FF2B5EF4-FFF2-40B4-BE49-F238E27FC236}">
                <a16:creationId xmlns:a16="http://schemas.microsoft.com/office/drawing/2014/main" id="{F8250150-D811-DA3A-3E93-48FAED907D81}"/>
              </a:ext>
            </a:extLst>
          </p:cNvPr>
          <p:cNvSpPr/>
          <p:nvPr/>
        </p:nvSpPr>
        <p:spPr>
          <a:xfrm>
            <a:off x="967553" y="2353386"/>
            <a:ext cx="914400" cy="159764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DRAM</a:t>
            </a:r>
          </a:p>
          <a:p>
            <a:pPr algn="ctr"/>
            <a:r>
              <a:rPr lang="en-US" dirty="0"/>
              <a:t>Memory</a:t>
            </a:r>
          </a:p>
        </p:txBody>
      </p:sp>
      <p:sp>
        <p:nvSpPr>
          <p:cNvPr id="9" name="Arrow: Left-Right 8">
            <a:extLst>
              <a:ext uri="{FF2B5EF4-FFF2-40B4-BE49-F238E27FC236}">
                <a16:creationId xmlns:a16="http://schemas.microsoft.com/office/drawing/2014/main" id="{95B4749D-B8F0-E6F7-AEC4-E05FCB223B22}"/>
              </a:ext>
            </a:extLst>
          </p:cNvPr>
          <p:cNvSpPr/>
          <p:nvPr/>
        </p:nvSpPr>
        <p:spPr>
          <a:xfrm>
            <a:off x="1881953" y="3036200"/>
            <a:ext cx="1203487" cy="232011"/>
          </a:xfrm>
          <a:prstGeom prst="lef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F99E1F8-B39F-47D6-2E80-98E9D6DEDAC6}"/>
              </a:ext>
            </a:extLst>
          </p:cNvPr>
          <p:cNvCxnSpPr>
            <a:cxnSpLocks/>
          </p:cNvCxnSpPr>
          <p:nvPr/>
        </p:nvCxnSpPr>
        <p:spPr>
          <a:xfrm>
            <a:off x="2470244" y="1576316"/>
            <a:ext cx="0" cy="2586251"/>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9972044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C15A9D-EB63-A030-8D19-DC860CCAB03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74A07A-D754-CBCC-806F-1AA5C2D7DB85}"/>
              </a:ext>
            </a:extLst>
          </p:cNvPr>
          <p:cNvSpPr>
            <a:spLocks noGrp="1"/>
          </p:cNvSpPr>
          <p:nvPr>
            <p:ph type="sldNum" sz="quarter" idx="19"/>
          </p:nvPr>
        </p:nvSpPr>
        <p:spPr/>
        <p:txBody>
          <a:bodyPr/>
          <a:lstStyle/>
          <a:p>
            <a:fld id="{B6238B5B-F19C-E947-A0BC-87BD7983F871}" type="slidenum">
              <a:rPr lang="en-US" smtClean="0"/>
              <a:pPr/>
              <a:t>53</a:t>
            </a:fld>
            <a:endParaRPr lang="en-US" dirty="0"/>
          </a:p>
        </p:txBody>
      </p:sp>
      <p:sp>
        <p:nvSpPr>
          <p:cNvPr id="3" name="Text Placeholder 2">
            <a:extLst>
              <a:ext uri="{FF2B5EF4-FFF2-40B4-BE49-F238E27FC236}">
                <a16:creationId xmlns:a16="http://schemas.microsoft.com/office/drawing/2014/main" id="{0BE72FBC-CD29-2C9C-10C7-C7AED979D38D}"/>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B52B10E5-00EB-1DC3-3573-7FB64C578E83}"/>
              </a:ext>
            </a:extLst>
          </p:cNvPr>
          <p:cNvSpPr>
            <a:spLocks noGrp="1"/>
          </p:cNvSpPr>
          <p:nvPr>
            <p:ph type="body" sz="quarter" idx="31"/>
          </p:nvPr>
        </p:nvSpPr>
        <p:spPr/>
        <p:txBody>
          <a:bodyPr/>
          <a:lstStyle/>
          <a:p>
            <a:pPr algn="ctr"/>
            <a:r>
              <a:rPr lang="en-US" dirty="0"/>
              <a:t>Power Management</a:t>
            </a:r>
          </a:p>
        </p:txBody>
      </p:sp>
    </p:spTree>
    <p:extLst>
      <p:ext uri="{BB962C8B-B14F-4D97-AF65-F5344CB8AC3E}">
        <p14:creationId xmlns:p14="http://schemas.microsoft.com/office/powerpoint/2010/main" val="13994717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8F587-0F96-00F1-41EA-B9675AAE073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3E68FC-4F36-816B-D46F-467EB60A0F68}"/>
              </a:ext>
            </a:extLst>
          </p:cNvPr>
          <p:cNvSpPr>
            <a:spLocks noGrp="1"/>
          </p:cNvSpPr>
          <p:nvPr>
            <p:ph type="sldNum" sz="quarter" idx="19"/>
          </p:nvPr>
        </p:nvSpPr>
        <p:spPr/>
        <p:txBody>
          <a:bodyPr/>
          <a:lstStyle/>
          <a:p>
            <a:fld id="{B6238B5B-F19C-E947-A0BC-87BD7983F871}" type="slidenum">
              <a:rPr lang="en-US" smtClean="0"/>
              <a:pPr/>
              <a:t>54</a:t>
            </a:fld>
            <a:endParaRPr lang="en-US" dirty="0"/>
          </a:p>
        </p:txBody>
      </p:sp>
      <p:sp>
        <p:nvSpPr>
          <p:cNvPr id="3" name="Text Placeholder 2">
            <a:extLst>
              <a:ext uri="{FF2B5EF4-FFF2-40B4-BE49-F238E27FC236}">
                <a16:creationId xmlns:a16="http://schemas.microsoft.com/office/drawing/2014/main" id="{363FF2BA-59C6-D3FA-D310-040A1D61AF84}"/>
              </a:ext>
            </a:extLst>
          </p:cNvPr>
          <p:cNvSpPr>
            <a:spLocks noGrp="1"/>
          </p:cNvSpPr>
          <p:nvPr>
            <p:ph type="body" sz="quarter" idx="20"/>
          </p:nvPr>
        </p:nvSpPr>
        <p:spPr/>
        <p:txBody>
          <a:bodyPr/>
          <a:lstStyle/>
          <a:p>
            <a:endParaRPr lang="en-US"/>
          </a:p>
        </p:txBody>
      </p:sp>
      <p:sp>
        <p:nvSpPr>
          <p:cNvPr id="4" name="Text Placeholder 3">
            <a:extLst>
              <a:ext uri="{FF2B5EF4-FFF2-40B4-BE49-F238E27FC236}">
                <a16:creationId xmlns:a16="http://schemas.microsoft.com/office/drawing/2014/main" id="{A3AEE87E-69DE-2949-FAC8-CDA33AC1C78C}"/>
              </a:ext>
            </a:extLst>
          </p:cNvPr>
          <p:cNvSpPr>
            <a:spLocks noGrp="1"/>
          </p:cNvSpPr>
          <p:nvPr>
            <p:ph type="body" sz="quarter" idx="31"/>
          </p:nvPr>
        </p:nvSpPr>
        <p:spPr/>
        <p:txBody>
          <a:bodyPr/>
          <a:lstStyle/>
          <a:p>
            <a:pPr algn="ctr"/>
            <a:r>
              <a:rPr lang="en-US" dirty="0"/>
              <a:t>Q&amp;A</a:t>
            </a:r>
          </a:p>
        </p:txBody>
      </p:sp>
    </p:spTree>
    <p:extLst>
      <p:ext uri="{BB962C8B-B14F-4D97-AF65-F5344CB8AC3E}">
        <p14:creationId xmlns:p14="http://schemas.microsoft.com/office/powerpoint/2010/main" val="15667269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0558A-7301-5F46-B77B-D10871E94EF2}"/>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EF18FFC7-D97D-EF4C-B01B-20D5BCC81C50}"/>
              </a:ext>
            </a:extLst>
          </p:cNvPr>
          <p:cNvSpPr>
            <a:spLocks noGrp="1"/>
          </p:cNvSpPr>
          <p:nvPr>
            <p:ph idx="1"/>
          </p:nvPr>
        </p:nvSpPr>
        <p:spPr>
          <a:xfrm>
            <a:off x="640079" y="1142855"/>
            <a:ext cx="7315199" cy="1756378"/>
          </a:xfrm>
        </p:spPr>
        <p:txBody>
          <a:bodyPr/>
          <a:lstStyle/>
          <a:p>
            <a:r>
              <a:rPr lang="en-US" dirty="0"/>
              <a:t>https://</a:t>
            </a:r>
            <a:r>
              <a:rPr lang="en-US" dirty="0" err="1"/>
              <a:t>www.xilinx.com</a:t>
            </a:r>
            <a:r>
              <a:rPr lang="en-US" dirty="0"/>
              <a:t>/</a:t>
            </a:r>
            <a:r>
              <a:rPr lang="en-US" dirty="0" err="1"/>
              <a:t>html_docs</a:t>
            </a:r>
            <a:r>
              <a:rPr lang="en-US" dirty="0"/>
              <a:t>/xilinx2020_1/</a:t>
            </a:r>
            <a:r>
              <a:rPr lang="en-US" dirty="0" err="1"/>
              <a:t>vitis_doc</a:t>
            </a:r>
            <a:r>
              <a:rPr lang="en-US" dirty="0"/>
              <a:t>/programmingvitishls.html#tlb1539734222626</a:t>
            </a:r>
          </a:p>
          <a:p>
            <a:r>
              <a:rPr lang="en-US" dirty="0"/>
              <a:t>Vitis High-Level Synthesis User Guide : </a:t>
            </a:r>
            <a:r>
              <a:rPr lang="en-US" dirty="0">
                <a:hlinkClick r:id="rId2"/>
              </a:rPr>
              <a:t>https://www.xilinx.com/support/documentation/sw_manuals/xilinx2021_1/ug1399-vitis-hls.pdf</a:t>
            </a:r>
            <a:endParaRPr lang="en-US" dirty="0"/>
          </a:p>
          <a:p>
            <a:r>
              <a:rPr lang="en-US" dirty="0"/>
              <a:t>AXI DMA v 7.1 https://</a:t>
            </a:r>
            <a:r>
              <a:rPr lang="en-US" dirty="0" err="1"/>
              <a:t>www.xilinx.com</a:t>
            </a:r>
            <a:r>
              <a:rPr lang="en-US" dirty="0"/>
              <a:t>/support/documentation/</a:t>
            </a:r>
            <a:r>
              <a:rPr lang="en-US" dirty="0" err="1"/>
              <a:t>ip_documentation</a:t>
            </a:r>
            <a:r>
              <a:rPr lang="en-US" dirty="0"/>
              <a:t>/</a:t>
            </a:r>
            <a:r>
              <a:rPr lang="en-US" dirty="0" err="1"/>
              <a:t>axi_dma</a:t>
            </a:r>
            <a:r>
              <a:rPr lang="en-US" dirty="0"/>
              <a:t>/v7_1/pg021_axi_dma.pdf</a:t>
            </a:r>
          </a:p>
        </p:txBody>
      </p:sp>
      <p:sp>
        <p:nvSpPr>
          <p:cNvPr id="4" name="Slide Number Placeholder 3">
            <a:extLst>
              <a:ext uri="{FF2B5EF4-FFF2-40B4-BE49-F238E27FC236}">
                <a16:creationId xmlns:a16="http://schemas.microsoft.com/office/drawing/2014/main" id="{D9669C70-67D4-9345-A140-270D435026E5}"/>
              </a:ext>
            </a:extLst>
          </p:cNvPr>
          <p:cNvSpPr>
            <a:spLocks noGrp="1"/>
          </p:cNvSpPr>
          <p:nvPr>
            <p:ph type="sldNum" sz="quarter" idx="11"/>
          </p:nvPr>
        </p:nvSpPr>
        <p:spPr/>
        <p:txBody>
          <a:bodyPr/>
          <a:lstStyle/>
          <a:p>
            <a:pPr>
              <a:defRPr/>
            </a:pPr>
            <a:fld id="{D2C425F6-CA7B-4977-8DCE-0B0DAF9AC9E5}" type="slidenum">
              <a:rPr lang="en-US" smtClean="0">
                <a:solidFill>
                  <a:srgbClr val="808080"/>
                </a:solidFill>
              </a:rPr>
              <a:pPr>
                <a:defRPr/>
              </a:pPr>
              <a:t>55</a:t>
            </a:fld>
            <a:endParaRPr lang="en-US">
              <a:solidFill>
                <a:srgbClr val="808080"/>
              </a:solidFill>
            </a:endParaRPr>
          </a:p>
        </p:txBody>
      </p:sp>
      <p:sp>
        <p:nvSpPr>
          <p:cNvPr id="5" name="Rectangle 4">
            <a:extLst>
              <a:ext uri="{FF2B5EF4-FFF2-40B4-BE49-F238E27FC236}">
                <a16:creationId xmlns:a16="http://schemas.microsoft.com/office/drawing/2014/main" id="{146064A6-E67B-654C-80BA-8AC3453EBAC7}"/>
              </a:ext>
            </a:extLst>
          </p:cNvPr>
          <p:cNvSpPr/>
          <p:nvPr/>
        </p:nvSpPr>
        <p:spPr>
          <a:xfrm>
            <a:off x="755591" y="-266283"/>
            <a:ext cx="8142348" cy="248209"/>
          </a:xfrm>
          <a:prstGeom prst="rect">
            <a:avLst/>
          </a:prstGeom>
        </p:spPr>
        <p:txBody>
          <a:bodyPr wrap="square">
            <a:spAutoFit/>
          </a:bodyPr>
          <a:lstStyle/>
          <a:p>
            <a:r>
              <a:rPr lang="en-US" sz="1013" dirty="0"/>
              <a:t>https://</a:t>
            </a:r>
            <a:r>
              <a:rPr lang="en-US" sz="1013" dirty="0" err="1"/>
              <a:t>www.xilinx.com</a:t>
            </a:r>
            <a:r>
              <a:rPr lang="en-US" sz="1013" dirty="0"/>
              <a:t>/</a:t>
            </a:r>
            <a:r>
              <a:rPr lang="en-US" sz="1013" dirty="0" err="1"/>
              <a:t>html_docs</a:t>
            </a:r>
            <a:r>
              <a:rPr lang="en-US" sz="1013" dirty="0"/>
              <a:t>/xilinx2020_1/</a:t>
            </a:r>
            <a:r>
              <a:rPr lang="en-US" sz="1013" dirty="0" err="1"/>
              <a:t>vitis_doc</a:t>
            </a:r>
            <a:r>
              <a:rPr lang="en-US" sz="1013" dirty="0"/>
              <a:t>/programmingvitishls.html#tlb1539734222626</a:t>
            </a:r>
          </a:p>
        </p:txBody>
      </p:sp>
    </p:spTree>
    <p:extLst>
      <p:ext uri="{BB962C8B-B14F-4D97-AF65-F5344CB8AC3E}">
        <p14:creationId xmlns:p14="http://schemas.microsoft.com/office/powerpoint/2010/main" val="158738351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9"/>
          </p:nvPr>
        </p:nvSpPr>
        <p:spPr/>
        <p:txBody>
          <a:bodyPr/>
          <a:lstStyle/>
          <a:p>
            <a:fld id="{B6238B5B-F19C-E947-A0BC-87BD7983F871}" type="slidenum">
              <a:rPr lang="en-US" smtClean="0"/>
              <a:pPr/>
              <a:t>56</a:t>
            </a:fld>
            <a:endParaRPr lang="en-US" dirty="0"/>
          </a:p>
        </p:txBody>
      </p:sp>
      <p:sp>
        <p:nvSpPr>
          <p:cNvPr id="2" name="Title 4">
            <a:extLst>
              <a:ext uri="{FF2B5EF4-FFF2-40B4-BE49-F238E27FC236}">
                <a16:creationId xmlns:a16="http://schemas.microsoft.com/office/drawing/2014/main" id="{C85D1E8B-98CE-BBD4-84DB-9065B05A7F14}"/>
              </a:ext>
            </a:extLst>
          </p:cNvPr>
          <p:cNvSpPr txBox="1">
            <a:spLocks/>
          </p:cNvSpPr>
          <p:nvPr/>
        </p:nvSpPr>
        <p:spPr>
          <a:xfrm>
            <a:off x="640077" y="367401"/>
            <a:ext cx="7772400" cy="389979"/>
          </a:xfrm>
          <a:prstGeom prst="rect">
            <a:avLst/>
          </a:prstGeom>
        </p:spPr>
        <p:txBody>
          <a:bodyPr vert="horz" wrap="square" lIns="0" tIns="0" rIns="0" bIns="0" rtlCol="0" anchor="b" anchorCtr="0">
            <a:spAutoFit/>
          </a:bodyPr>
          <a:lstStyle>
            <a:lvl1pPr algn="l" defTabSz="685800" rtl="0" eaLnBrk="1" latinLnBrk="0" hangingPunct="1">
              <a:lnSpc>
                <a:spcPct val="90000"/>
              </a:lnSpc>
              <a:spcBef>
                <a:spcPct val="0"/>
              </a:spcBef>
              <a:buNone/>
              <a:defRPr sz="2800" b="1" i="0" kern="1200" baseline="0">
                <a:solidFill>
                  <a:srgbClr val="58595B"/>
                </a:solidFill>
                <a:latin typeface="Helvetica" pitchFamily="2" charset="0"/>
                <a:ea typeface="+mj-ea"/>
                <a:cs typeface="+mj-cs"/>
              </a:defRPr>
            </a:lvl1pPr>
          </a:lstStyle>
          <a:p>
            <a:r>
              <a:rPr lang="en-US" dirty="0"/>
              <a:t>Acknowledgement</a:t>
            </a:r>
          </a:p>
        </p:txBody>
      </p:sp>
      <p:sp>
        <p:nvSpPr>
          <p:cNvPr id="3" name="Text Placeholder 1">
            <a:extLst>
              <a:ext uri="{FF2B5EF4-FFF2-40B4-BE49-F238E27FC236}">
                <a16:creationId xmlns:a16="http://schemas.microsoft.com/office/drawing/2014/main" id="{86496430-63E0-0020-9BC5-0D2DD1D66ECF}"/>
              </a:ext>
            </a:extLst>
          </p:cNvPr>
          <p:cNvSpPr>
            <a:spLocks noGrp="1"/>
          </p:cNvSpPr>
          <p:nvPr>
            <p:ph type="body" sz="quarter" idx="13"/>
          </p:nvPr>
        </p:nvSpPr>
        <p:spPr>
          <a:xfrm>
            <a:off x="640077" y="1073742"/>
            <a:ext cx="8157755" cy="1395254"/>
          </a:xfrm>
        </p:spPr>
        <p:txBody>
          <a:bodyPr/>
          <a:lstStyle/>
          <a:p>
            <a:pPr marL="285750" indent="-285750">
              <a:buFont typeface="Arial" panose="020B0604020202020204" pitchFamily="34" charset="0"/>
              <a:buChar char="•"/>
            </a:pPr>
            <a:r>
              <a:rPr lang="en-US" sz="2400" dirty="0"/>
              <a:t>This course is partly inspired and use materials from the following courses created by my colleagues:</a:t>
            </a:r>
          </a:p>
          <a:p>
            <a:pPr marL="733806" lvl="1" indent="-285750"/>
            <a:r>
              <a:rPr lang="en-US" sz="2000" dirty="0"/>
              <a:t>ECE-M1126C: Nader </a:t>
            </a:r>
            <a:r>
              <a:rPr lang="en-US" sz="2000" dirty="0" err="1"/>
              <a:t>Sehatbakhsh</a:t>
            </a:r>
            <a:r>
              <a:rPr lang="en-US" sz="2000" dirty="0"/>
              <a:t> @ UCLA</a:t>
            </a:r>
          </a:p>
          <a:p>
            <a:pPr marL="733806" lvl="1" indent="-285750"/>
            <a:r>
              <a:rPr lang="en-US" sz="2000" dirty="0"/>
              <a:t>CS3220: </a:t>
            </a:r>
            <a:r>
              <a:rPr lang="en-US" sz="2000" dirty="0" err="1"/>
              <a:t>Hyesoon</a:t>
            </a:r>
            <a:r>
              <a:rPr lang="en-US" sz="2000" dirty="0"/>
              <a:t> Kim @ </a:t>
            </a:r>
            <a:r>
              <a:rPr lang="en-US" sz="2000" dirty="0" err="1"/>
              <a:t>gatech</a:t>
            </a:r>
            <a:endParaRPr lang="en-US" sz="2000" dirty="0"/>
          </a:p>
        </p:txBody>
      </p:sp>
    </p:spTree>
    <p:extLst>
      <p:ext uri="{BB962C8B-B14F-4D97-AF65-F5344CB8AC3E}">
        <p14:creationId xmlns:p14="http://schemas.microsoft.com/office/powerpoint/2010/main" val="454412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EF305539-B095-DA42-8A55-5EA5B4966084}"/>
              </a:ext>
            </a:extLst>
          </p:cNvPr>
          <p:cNvPicPr>
            <a:picLocks noChangeAspect="1"/>
          </p:cNvPicPr>
          <p:nvPr/>
        </p:nvPicPr>
        <p:blipFill>
          <a:blip r:embed="rId2"/>
          <a:stretch>
            <a:fillRect/>
          </a:stretch>
        </p:blipFill>
        <p:spPr>
          <a:xfrm>
            <a:off x="3993679" y="918474"/>
            <a:ext cx="4403217" cy="4114845"/>
          </a:xfrm>
          <a:prstGeom prst="rect">
            <a:avLst/>
          </a:prstGeom>
        </p:spPr>
      </p:pic>
      <p:sp>
        <p:nvSpPr>
          <p:cNvPr id="2" name="Title 1">
            <a:extLst>
              <a:ext uri="{FF2B5EF4-FFF2-40B4-BE49-F238E27FC236}">
                <a16:creationId xmlns:a16="http://schemas.microsoft.com/office/drawing/2014/main" id="{F57425C6-AC86-874D-B28E-14E8C6C10272}"/>
              </a:ext>
            </a:extLst>
          </p:cNvPr>
          <p:cNvSpPr>
            <a:spLocks noGrp="1"/>
          </p:cNvSpPr>
          <p:nvPr>
            <p:ph type="title"/>
          </p:nvPr>
        </p:nvSpPr>
        <p:spPr/>
        <p:txBody>
          <a:bodyPr/>
          <a:lstStyle/>
          <a:p>
            <a:r>
              <a:rPr lang="en-US" dirty="0"/>
              <a:t>Zynq </a:t>
            </a:r>
            <a:r>
              <a:rPr lang="en-US" dirty="0" err="1"/>
              <a:t>APSoC</a:t>
            </a:r>
            <a:r>
              <a:rPr lang="en-US" dirty="0"/>
              <a:t> Architecture</a:t>
            </a:r>
          </a:p>
        </p:txBody>
      </p:sp>
      <p:sp>
        <p:nvSpPr>
          <p:cNvPr id="3" name="Content Placeholder 2">
            <a:extLst>
              <a:ext uri="{FF2B5EF4-FFF2-40B4-BE49-F238E27FC236}">
                <a16:creationId xmlns:a16="http://schemas.microsoft.com/office/drawing/2014/main" id="{C8DDF2E3-5268-C840-907B-C11BDC3797EE}"/>
              </a:ext>
            </a:extLst>
          </p:cNvPr>
          <p:cNvSpPr>
            <a:spLocks noGrp="1"/>
          </p:cNvSpPr>
          <p:nvPr>
            <p:ph idx="1"/>
          </p:nvPr>
        </p:nvSpPr>
        <p:spPr>
          <a:xfrm>
            <a:off x="640079" y="1268973"/>
            <a:ext cx="3767164" cy="1756378"/>
          </a:xfrm>
        </p:spPr>
        <p:txBody>
          <a:bodyPr/>
          <a:lstStyle/>
          <a:p>
            <a:r>
              <a:rPr lang="en-US" sz="2400" dirty="0"/>
              <a:t>SoC FPGA architecture</a:t>
            </a:r>
          </a:p>
          <a:p>
            <a:pPr lvl="1"/>
            <a:r>
              <a:rPr lang="en-US" sz="2000" dirty="0"/>
              <a:t>PS: ARM Cortex A9 CPU</a:t>
            </a:r>
          </a:p>
          <a:p>
            <a:pPr lvl="1"/>
            <a:r>
              <a:rPr lang="en-US" sz="2000" dirty="0"/>
              <a:t>PL: Xilinx Zynq FPGA</a:t>
            </a:r>
          </a:p>
          <a:p>
            <a:r>
              <a:rPr lang="en-US" sz="2400" dirty="0"/>
              <a:t>Connect with AMBA interconnect</a:t>
            </a:r>
          </a:p>
        </p:txBody>
      </p:sp>
    </p:spTree>
    <p:extLst>
      <p:ext uri="{BB962C8B-B14F-4D97-AF65-F5344CB8AC3E}">
        <p14:creationId xmlns:p14="http://schemas.microsoft.com/office/powerpoint/2010/main" val="137722673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FPGA vs. ASIC </a:t>
            </a:r>
          </a:p>
        </p:txBody>
      </p:sp>
      <p:pic>
        <p:nvPicPr>
          <p:cNvPr id="4" name="Picture 3"/>
          <p:cNvPicPr>
            <a:picLocks noChangeAspect="1"/>
          </p:cNvPicPr>
          <p:nvPr/>
        </p:nvPicPr>
        <p:blipFill>
          <a:blip r:embed="rId2"/>
          <a:stretch>
            <a:fillRect/>
          </a:stretch>
        </p:blipFill>
        <p:spPr>
          <a:xfrm>
            <a:off x="1441848" y="1376066"/>
            <a:ext cx="5143178" cy="2860499"/>
          </a:xfrm>
          <a:prstGeom prst="rect">
            <a:avLst/>
          </a:prstGeom>
        </p:spPr>
      </p:pic>
      <p:sp>
        <p:nvSpPr>
          <p:cNvPr id="5" name="Rectangle 4"/>
          <p:cNvSpPr/>
          <p:nvPr/>
        </p:nvSpPr>
        <p:spPr>
          <a:xfrm>
            <a:off x="1384697" y="4194275"/>
            <a:ext cx="3982025" cy="248209"/>
          </a:xfrm>
          <a:prstGeom prst="rect">
            <a:avLst/>
          </a:prstGeom>
        </p:spPr>
        <p:txBody>
          <a:bodyPr wrap="square">
            <a:spAutoFit/>
          </a:bodyPr>
          <a:lstStyle/>
          <a:p>
            <a:pPr defTabSz="514350">
              <a:defRPr/>
            </a:pPr>
            <a:r>
              <a:rPr lang="en-US" sz="1013" dirty="0">
                <a:solidFill>
                  <a:srgbClr val="000000"/>
                </a:solidFill>
                <a:latin typeface="AUdimat"/>
              </a:rPr>
              <a:t>http://</a:t>
            </a:r>
            <a:r>
              <a:rPr lang="en-US" sz="1013" dirty="0" err="1">
                <a:solidFill>
                  <a:srgbClr val="000000"/>
                </a:solidFill>
                <a:latin typeface="AUdimat"/>
              </a:rPr>
              <a:t>anysilicon.com</a:t>
            </a:r>
            <a:r>
              <a:rPr lang="en-US" sz="1013" dirty="0">
                <a:solidFill>
                  <a:srgbClr val="000000"/>
                </a:solidFill>
                <a:latin typeface="AUdimat"/>
              </a:rPr>
              <a:t>/</a:t>
            </a:r>
            <a:r>
              <a:rPr lang="en-US" sz="1013" dirty="0" err="1">
                <a:solidFill>
                  <a:srgbClr val="000000"/>
                </a:solidFill>
                <a:latin typeface="AUdimat"/>
              </a:rPr>
              <a:t>wp</a:t>
            </a:r>
            <a:r>
              <a:rPr lang="en-US" sz="1013" dirty="0">
                <a:solidFill>
                  <a:srgbClr val="000000"/>
                </a:solidFill>
                <a:latin typeface="AUdimat"/>
              </a:rPr>
              <a:t>-content/uploads/2016/01/FPGA-vs-</a:t>
            </a:r>
            <a:r>
              <a:rPr lang="en-US" sz="1013" dirty="0" err="1">
                <a:solidFill>
                  <a:srgbClr val="000000"/>
                </a:solidFill>
                <a:latin typeface="AUdimat"/>
              </a:rPr>
              <a:t>ASIC.jpg</a:t>
            </a:r>
            <a:endParaRPr lang="en-US" sz="1013" dirty="0">
              <a:solidFill>
                <a:srgbClr val="000000"/>
              </a:solidFill>
              <a:latin typeface="AUdimat"/>
            </a:endParaRPr>
          </a:p>
        </p:txBody>
      </p:sp>
      <p:sp>
        <p:nvSpPr>
          <p:cNvPr id="6" name="TextBox 5"/>
          <p:cNvSpPr txBox="1"/>
          <p:nvPr/>
        </p:nvSpPr>
        <p:spPr>
          <a:xfrm>
            <a:off x="1064335" y="5600364"/>
            <a:ext cx="2193229" cy="248209"/>
          </a:xfrm>
          <a:prstGeom prst="rect">
            <a:avLst/>
          </a:prstGeom>
          <a:noFill/>
        </p:spPr>
        <p:txBody>
          <a:bodyPr wrap="none" rtlCol="0">
            <a:spAutoFit/>
          </a:bodyPr>
          <a:lstStyle/>
          <a:p>
            <a:pPr defTabSz="514350">
              <a:defRPr/>
            </a:pPr>
            <a:r>
              <a:rPr lang="en-US" sz="1013" dirty="0">
                <a:solidFill>
                  <a:srgbClr val="000000"/>
                </a:solidFill>
                <a:latin typeface="AUdimat"/>
              </a:rPr>
              <a:t>NRE: Non-recurring engineering costs </a:t>
            </a:r>
          </a:p>
        </p:txBody>
      </p:sp>
    </p:spTree>
    <p:extLst>
      <p:ext uri="{BB962C8B-B14F-4D97-AF65-F5344CB8AC3E}">
        <p14:creationId xmlns:p14="http://schemas.microsoft.com/office/powerpoint/2010/main" val="2172060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FPGA Architectures </a:t>
            </a:r>
          </a:p>
        </p:txBody>
      </p:sp>
      <p:sp>
        <p:nvSpPr>
          <p:cNvPr id="3" name="Content Placeholder 2"/>
          <p:cNvSpPr>
            <a:spLocks noGrp="1"/>
          </p:cNvSpPr>
          <p:nvPr>
            <p:ph idx="1"/>
          </p:nvPr>
        </p:nvSpPr>
        <p:spPr>
          <a:xfrm>
            <a:off x="1097280" y="1188720"/>
            <a:ext cx="7315199" cy="980781"/>
          </a:xfrm>
        </p:spPr>
        <p:txBody>
          <a:bodyPr/>
          <a:lstStyle/>
          <a:p>
            <a:r>
              <a:rPr lang="en-US" dirty="0"/>
              <a:t>How to implement programmable circuits? </a:t>
            </a:r>
          </a:p>
          <a:p>
            <a:r>
              <a:rPr lang="en-US" dirty="0"/>
              <a:t>High level view:</a:t>
            </a:r>
          </a:p>
          <a:p>
            <a:pPr lvl="1"/>
            <a:r>
              <a:rPr lang="en-US" dirty="0"/>
              <a:t>Every combination logic is eventually a truth table </a:t>
            </a:r>
          </a:p>
          <a:p>
            <a:pPr lvl="1"/>
            <a:r>
              <a:rPr lang="en-US" dirty="0"/>
              <a:t>Example: half adder </a:t>
            </a:r>
          </a:p>
        </p:txBody>
      </p:sp>
      <p:graphicFrame>
        <p:nvGraphicFramePr>
          <p:cNvPr id="4" name="Group 285"/>
          <p:cNvGraphicFramePr>
            <a:graphicFrameLocks/>
          </p:cNvGraphicFramePr>
          <p:nvPr/>
        </p:nvGraphicFramePr>
        <p:xfrm>
          <a:off x="3861546" y="3063660"/>
          <a:ext cx="789385" cy="1062990"/>
        </p:xfrm>
        <a:graphic>
          <a:graphicData uri="http://schemas.openxmlformats.org/drawingml/2006/table">
            <a:tbl>
              <a:tblPr/>
              <a:tblGrid>
                <a:gridCol w="273248">
                  <a:extLst>
                    <a:ext uri="{9D8B030D-6E8A-4147-A177-3AD203B41FA5}">
                      <a16:colId xmlns:a16="http://schemas.microsoft.com/office/drawing/2014/main" val="20000"/>
                    </a:ext>
                  </a:extLst>
                </a:gridCol>
                <a:gridCol w="239316">
                  <a:extLst>
                    <a:ext uri="{9D8B030D-6E8A-4147-A177-3AD203B41FA5}">
                      <a16:colId xmlns:a16="http://schemas.microsoft.com/office/drawing/2014/main" val="20001"/>
                    </a:ext>
                  </a:extLst>
                </a:gridCol>
                <a:gridCol w="276821">
                  <a:extLst>
                    <a:ext uri="{9D8B030D-6E8A-4147-A177-3AD203B41FA5}">
                      <a16:colId xmlns:a16="http://schemas.microsoft.com/office/drawing/2014/main" val="20002"/>
                    </a:ext>
                  </a:extLst>
                </a:gridCol>
              </a:tblGrid>
              <a:tr h="177165">
                <a:tc gridSpan="2">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Input</a:t>
                      </a:r>
                    </a:p>
                  </a:txBody>
                  <a:tcPr marL="51435" marR="51435" marT="25718" marB="25718"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Out</a:t>
                      </a:r>
                    </a:p>
                  </a:txBody>
                  <a:tcPr marL="51435" marR="51435" marT="25718" marB="25718"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7716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A</a:t>
                      </a:r>
                    </a:p>
                  </a:txBody>
                  <a:tcPr marL="51435" marR="51435" marT="25718" marB="25718"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B</a:t>
                      </a:r>
                    </a:p>
                  </a:txBody>
                  <a:tcPr marL="51435" marR="51435" marT="25718" marB="2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S</a:t>
                      </a:r>
                    </a:p>
                  </a:txBody>
                  <a:tcPr marL="51435" marR="51435" marT="25718" marB="25718"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7716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0</a:t>
                      </a:r>
                    </a:p>
                  </a:txBody>
                  <a:tcPr marL="51435" marR="51435" marT="25718" marB="25718"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0</a:t>
                      </a:r>
                    </a:p>
                  </a:txBody>
                  <a:tcPr marL="51435" marR="51435" marT="25718" marB="2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0</a:t>
                      </a:r>
                    </a:p>
                  </a:txBody>
                  <a:tcPr marL="51435" marR="51435" marT="25718" marB="25718"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7716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0</a:t>
                      </a:r>
                    </a:p>
                  </a:txBody>
                  <a:tcPr marL="51435" marR="51435" marT="25718" marB="25718"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1</a:t>
                      </a:r>
                    </a:p>
                  </a:txBody>
                  <a:tcPr marL="51435" marR="51435" marT="25718" marB="2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1</a:t>
                      </a:r>
                    </a:p>
                  </a:txBody>
                  <a:tcPr marL="51435" marR="51435" marT="25718" marB="25718"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7716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1</a:t>
                      </a:r>
                    </a:p>
                  </a:txBody>
                  <a:tcPr marL="51435" marR="51435" marT="25718" marB="25718"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0</a:t>
                      </a:r>
                    </a:p>
                  </a:txBody>
                  <a:tcPr marL="51435" marR="51435" marT="25718" marB="2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1</a:t>
                      </a:r>
                    </a:p>
                  </a:txBody>
                  <a:tcPr marL="51435" marR="51435" marT="25718" marB="25718"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7716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1</a:t>
                      </a:r>
                    </a:p>
                  </a:txBody>
                  <a:tcPr marL="51435" marR="51435" marT="25718" marB="25718"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1</a:t>
                      </a:r>
                    </a:p>
                  </a:txBody>
                  <a:tcPr marL="51435" marR="51435" marT="25718" marB="2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0</a:t>
                      </a:r>
                    </a:p>
                  </a:txBody>
                  <a:tcPr marL="51435" marR="51435" marT="25718" marB="25718"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pic>
        <p:nvPicPr>
          <p:cNvPr id="5" name="Picture 5" descr="Half adder circuit diagram">
            <a:hlinkClick r:id="rId3" tooltip="Half adder circuit diagram"/>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3811" y="3043121"/>
            <a:ext cx="1298377" cy="839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Group 287"/>
          <p:cNvGraphicFramePr>
            <a:graphicFrameLocks/>
          </p:cNvGraphicFramePr>
          <p:nvPr/>
        </p:nvGraphicFramePr>
        <p:xfrm>
          <a:off x="5033121" y="3053837"/>
          <a:ext cx="789385" cy="1062990"/>
        </p:xfrm>
        <a:graphic>
          <a:graphicData uri="http://schemas.openxmlformats.org/drawingml/2006/table">
            <a:tbl>
              <a:tblPr/>
              <a:tblGrid>
                <a:gridCol w="273248">
                  <a:extLst>
                    <a:ext uri="{9D8B030D-6E8A-4147-A177-3AD203B41FA5}">
                      <a16:colId xmlns:a16="http://schemas.microsoft.com/office/drawing/2014/main" val="20000"/>
                    </a:ext>
                  </a:extLst>
                </a:gridCol>
                <a:gridCol w="239316">
                  <a:extLst>
                    <a:ext uri="{9D8B030D-6E8A-4147-A177-3AD203B41FA5}">
                      <a16:colId xmlns:a16="http://schemas.microsoft.com/office/drawing/2014/main" val="20001"/>
                    </a:ext>
                  </a:extLst>
                </a:gridCol>
                <a:gridCol w="276821">
                  <a:extLst>
                    <a:ext uri="{9D8B030D-6E8A-4147-A177-3AD203B41FA5}">
                      <a16:colId xmlns:a16="http://schemas.microsoft.com/office/drawing/2014/main" val="20002"/>
                    </a:ext>
                  </a:extLst>
                </a:gridCol>
              </a:tblGrid>
              <a:tr h="177165">
                <a:tc gridSpan="2">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Input</a:t>
                      </a:r>
                    </a:p>
                  </a:txBody>
                  <a:tcPr marL="51435" marR="51435" marT="25718" marB="25718"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Out</a:t>
                      </a:r>
                    </a:p>
                  </a:txBody>
                  <a:tcPr marL="51435" marR="51435" marT="25718" marB="25718"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7716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A</a:t>
                      </a:r>
                    </a:p>
                  </a:txBody>
                  <a:tcPr marL="51435" marR="51435" marT="25718" marB="25718"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B</a:t>
                      </a:r>
                    </a:p>
                  </a:txBody>
                  <a:tcPr marL="51435" marR="51435" marT="25718" marB="2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C</a:t>
                      </a:r>
                    </a:p>
                  </a:txBody>
                  <a:tcPr marL="51435" marR="51435" marT="25718" marB="25718"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7716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0</a:t>
                      </a:r>
                    </a:p>
                  </a:txBody>
                  <a:tcPr marL="51435" marR="51435" marT="25718" marB="25718"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0</a:t>
                      </a:r>
                    </a:p>
                  </a:txBody>
                  <a:tcPr marL="51435" marR="51435" marT="25718" marB="2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0</a:t>
                      </a:r>
                    </a:p>
                  </a:txBody>
                  <a:tcPr marL="51435" marR="51435" marT="25718" marB="25718"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7716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0</a:t>
                      </a:r>
                    </a:p>
                  </a:txBody>
                  <a:tcPr marL="51435" marR="51435" marT="25718" marB="25718"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1</a:t>
                      </a:r>
                    </a:p>
                  </a:txBody>
                  <a:tcPr marL="51435" marR="51435" marT="25718" marB="2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0</a:t>
                      </a:r>
                    </a:p>
                  </a:txBody>
                  <a:tcPr marL="51435" marR="51435" marT="25718" marB="25718"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7716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1</a:t>
                      </a:r>
                    </a:p>
                  </a:txBody>
                  <a:tcPr marL="51435" marR="51435" marT="25718" marB="25718"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0</a:t>
                      </a:r>
                    </a:p>
                  </a:txBody>
                  <a:tcPr marL="51435" marR="51435" marT="25718" marB="2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0</a:t>
                      </a:r>
                    </a:p>
                  </a:txBody>
                  <a:tcPr marL="51435" marR="51435" marT="25718" marB="25718"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7716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1</a:t>
                      </a:r>
                    </a:p>
                  </a:txBody>
                  <a:tcPr marL="51435" marR="51435" marT="25718" marB="25718"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1</a:t>
                      </a:r>
                    </a:p>
                  </a:txBody>
                  <a:tcPr marL="51435" marR="51435" marT="25718" marB="2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1</a:t>
                      </a:r>
                    </a:p>
                  </a:txBody>
                  <a:tcPr marL="51435" marR="51435" marT="25718" marB="25718"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3595029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Look-up-tables (LUTs)</a:t>
            </a:r>
          </a:p>
        </p:txBody>
      </p:sp>
      <p:sp>
        <p:nvSpPr>
          <p:cNvPr id="3" name="Content Placeholder 2"/>
          <p:cNvSpPr>
            <a:spLocks noGrp="1"/>
          </p:cNvSpPr>
          <p:nvPr>
            <p:ph idx="1"/>
          </p:nvPr>
        </p:nvSpPr>
        <p:spPr>
          <a:xfrm>
            <a:off x="794289" y="1068325"/>
            <a:ext cx="7481806" cy="674544"/>
          </a:xfrm>
        </p:spPr>
        <p:txBody>
          <a:bodyPr/>
          <a:lstStyle/>
          <a:p>
            <a:r>
              <a:rPr lang="en-US" sz="1575" dirty="0"/>
              <a:t>Implement truth table (LUTs) in small memories and program the memory values</a:t>
            </a:r>
          </a:p>
          <a:p>
            <a:pPr lvl="1"/>
            <a:r>
              <a:rPr lang="en-US" sz="1350" dirty="0"/>
              <a:t>Usually SRAM </a:t>
            </a:r>
          </a:p>
        </p:txBody>
      </p:sp>
      <p:graphicFrame>
        <p:nvGraphicFramePr>
          <p:cNvPr id="38" name="Group 4"/>
          <p:cNvGraphicFramePr>
            <a:graphicFrameLocks noGrp="1"/>
          </p:cNvGraphicFramePr>
          <p:nvPr/>
        </p:nvGraphicFramePr>
        <p:xfrm>
          <a:off x="3741244" y="1814940"/>
          <a:ext cx="655439" cy="885825"/>
        </p:xfrm>
        <a:graphic>
          <a:graphicData uri="http://schemas.openxmlformats.org/drawingml/2006/table">
            <a:tbl>
              <a:tblPr/>
              <a:tblGrid>
                <a:gridCol w="226814">
                  <a:extLst>
                    <a:ext uri="{9D8B030D-6E8A-4147-A177-3AD203B41FA5}">
                      <a16:colId xmlns:a16="http://schemas.microsoft.com/office/drawing/2014/main" val="20000"/>
                    </a:ext>
                  </a:extLst>
                </a:gridCol>
                <a:gridCol w="199132">
                  <a:extLst>
                    <a:ext uri="{9D8B030D-6E8A-4147-A177-3AD203B41FA5}">
                      <a16:colId xmlns:a16="http://schemas.microsoft.com/office/drawing/2014/main" val="20001"/>
                    </a:ext>
                  </a:extLst>
                </a:gridCol>
                <a:gridCol w="229493">
                  <a:extLst>
                    <a:ext uri="{9D8B030D-6E8A-4147-A177-3AD203B41FA5}">
                      <a16:colId xmlns:a16="http://schemas.microsoft.com/office/drawing/2014/main" val="20002"/>
                    </a:ext>
                  </a:extLst>
                </a:gridCol>
              </a:tblGrid>
              <a:tr h="177165">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A</a:t>
                      </a:r>
                    </a:p>
                  </a:txBody>
                  <a:tcPr marL="51435" marR="51435" marT="25718" marB="25718" horzOverflow="overflow">
                    <a:lnL cap="flat">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B</a:t>
                      </a:r>
                    </a:p>
                  </a:txBody>
                  <a:tcPr marL="51435" marR="51435" marT="25718" marB="25718"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S</a:t>
                      </a:r>
                    </a:p>
                  </a:txBody>
                  <a:tcPr marL="51435" marR="51435" marT="25718" marB="25718"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77165">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0</a:t>
                      </a:r>
                    </a:p>
                  </a:txBody>
                  <a:tcPr marL="51435" marR="51435" marT="25718" marB="25718"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0</a:t>
                      </a:r>
                    </a:p>
                  </a:txBody>
                  <a:tcPr marL="51435" marR="51435" marT="25718" marB="25718"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0</a:t>
                      </a:r>
                    </a:p>
                  </a:txBody>
                  <a:tcPr marL="51435" marR="51435" marT="25718" marB="25718"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177165">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0</a:t>
                      </a:r>
                    </a:p>
                  </a:txBody>
                  <a:tcPr marL="51435" marR="51435" marT="25718" marB="25718"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1</a:t>
                      </a:r>
                    </a:p>
                  </a:txBody>
                  <a:tcPr marL="51435" marR="51435" marT="25718" marB="25718"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1</a:t>
                      </a:r>
                    </a:p>
                  </a:txBody>
                  <a:tcPr marL="51435" marR="51435" marT="25718" marB="25718"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177165">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1</a:t>
                      </a:r>
                    </a:p>
                  </a:txBody>
                  <a:tcPr marL="51435" marR="51435" marT="25718" marB="25718"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0</a:t>
                      </a:r>
                    </a:p>
                  </a:txBody>
                  <a:tcPr marL="51435" marR="51435" marT="25718" marB="25718"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1</a:t>
                      </a:r>
                    </a:p>
                  </a:txBody>
                  <a:tcPr marL="51435" marR="51435" marT="25718" marB="25718"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177165">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1</a:t>
                      </a:r>
                    </a:p>
                  </a:txBody>
                  <a:tcPr marL="51435" marR="51435" marT="25718" marB="25718" horzOverflow="overflow">
                    <a:lnL cap="flat">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1</a:t>
                      </a:r>
                    </a:p>
                  </a:txBody>
                  <a:tcPr marL="51435" marR="51435" marT="25718" marB="25718"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0</a:t>
                      </a:r>
                    </a:p>
                  </a:txBody>
                  <a:tcPr marL="51435" marR="51435" marT="25718" marB="25718"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39" name="Picture 36" descr="Half adder circuit diagram">
            <a:hlinkClick r:id="rId2" tooltip="Half adder circuit diagram"/>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3176" y="2269461"/>
            <a:ext cx="1298377" cy="839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0" name="Group 37"/>
          <p:cNvGraphicFramePr>
            <a:graphicFrameLocks noGrp="1"/>
          </p:cNvGraphicFramePr>
          <p:nvPr/>
        </p:nvGraphicFramePr>
        <p:xfrm>
          <a:off x="5012830" y="1809582"/>
          <a:ext cx="585788" cy="885825"/>
        </p:xfrm>
        <a:graphic>
          <a:graphicData uri="http://schemas.openxmlformats.org/drawingml/2006/table">
            <a:tbl>
              <a:tblPr/>
              <a:tblGrid>
                <a:gridCol w="202704">
                  <a:extLst>
                    <a:ext uri="{9D8B030D-6E8A-4147-A177-3AD203B41FA5}">
                      <a16:colId xmlns:a16="http://schemas.microsoft.com/office/drawing/2014/main" val="20000"/>
                    </a:ext>
                  </a:extLst>
                </a:gridCol>
                <a:gridCol w="180380">
                  <a:extLst>
                    <a:ext uri="{9D8B030D-6E8A-4147-A177-3AD203B41FA5}">
                      <a16:colId xmlns:a16="http://schemas.microsoft.com/office/drawing/2014/main" val="20001"/>
                    </a:ext>
                  </a:extLst>
                </a:gridCol>
                <a:gridCol w="202704">
                  <a:extLst>
                    <a:ext uri="{9D8B030D-6E8A-4147-A177-3AD203B41FA5}">
                      <a16:colId xmlns:a16="http://schemas.microsoft.com/office/drawing/2014/main" val="20002"/>
                    </a:ext>
                  </a:extLst>
                </a:gridCol>
              </a:tblGrid>
              <a:tr h="177165">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A</a:t>
                      </a:r>
                    </a:p>
                  </a:txBody>
                  <a:tcPr marL="51435" marR="51435" marT="25718" marB="25718" horzOverflow="overflow">
                    <a:lnL cap="flat">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B</a:t>
                      </a:r>
                    </a:p>
                  </a:txBody>
                  <a:tcPr marL="51435" marR="51435" marT="25718" marB="25718"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C</a:t>
                      </a:r>
                    </a:p>
                  </a:txBody>
                  <a:tcPr marL="51435" marR="51435" marT="25718" marB="25718"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77165">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0</a:t>
                      </a:r>
                    </a:p>
                  </a:txBody>
                  <a:tcPr marL="51435" marR="51435" marT="25718" marB="25718"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0</a:t>
                      </a:r>
                    </a:p>
                  </a:txBody>
                  <a:tcPr marL="51435" marR="51435" marT="25718" marB="25718"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0</a:t>
                      </a:r>
                    </a:p>
                  </a:txBody>
                  <a:tcPr marL="51435" marR="51435" marT="25718" marB="25718"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177165">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0</a:t>
                      </a:r>
                    </a:p>
                  </a:txBody>
                  <a:tcPr marL="51435" marR="51435" marT="25718" marB="25718"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1</a:t>
                      </a:r>
                    </a:p>
                  </a:txBody>
                  <a:tcPr marL="51435" marR="51435" marT="25718" marB="25718"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0</a:t>
                      </a:r>
                    </a:p>
                  </a:txBody>
                  <a:tcPr marL="51435" marR="51435" marT="25718" marB="25718"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177165">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1</a:t>
                      </a:r>
                    </a:p>
                  </a:txBody>
                  <a:tcPr marL="51435" marR="51435" marT="25718" marB="25718"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0</a:t>
                      </a:r>
                    </a:p>
                  </a:txBody>
                  <a:tcPr marL="51435" marR="51435" marT="25718" marB="25718"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0</a:t>
                      </a:r>
                    </a:p>
                  </a:txBody>
                  <a:tcPr marL="51435" marR="51435" marT="25718" marB="25718"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177165">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1</a:t>
                      </a:r>
                    </a:p>
                  </a:txBody>
                  <a:tcPr marL="51435" marR="51435" marT="25718" marB="25718" horzOverflow="overflow">
                    <a:lnL cap="flat">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1</a:t>
                      </a:r>
                    </a:p>
                  </a:txBody>
                  <a:tcPr marL="51435" marR="51435" marT="25718" marB="25718"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1</a:t>
                      </a:r>
                    </a:p>
                  </a:txBody>
                  <a:tcPr marL="51435" marR="51435" marT="25718" marB="25718"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41" name="Group 84"/>
          <p:cNvGraphicFramePr>
            <a:graphicFrameLocks/>
          </p:cNvGraphicFramePr>
          <p:nvPr/>
        </p:nvGraphicFramePr>
        <p:xfrm>
          <a:off x="4144865" y="3112424"/>
          <a:ext cx="182166" cy="1009947"/>
        </p:xfrm>
        <a:graphic>
          <a:graphicData uri="http://schemas.openxmlformats.org/drawingml/2006/table">
            <a:tbl>
              <a:tblPr/>
              <a:tblGrid>
                <a:gridCol w="182166">
                  <a:extLst>
                    <a:ext uri="{9D8B030D-6E8A-4147-A177-3AD203B41FA5}">
                      <a16:colId xmlns:a16="http://schemas.microsoft.com/office/drawing/2014/main" val="20000"/>
                    </a:ext>
                  </a:extLst>
                </a:gridCol>
              </a:tblGrid>
              <a:tr h="25271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0</a:t>
                      </a:r>
                    </a:p>
                  </a:txBody>
                  <a:tcPr marL="51435" marR="51435" marT="25718" marB="2571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271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1</a:t>
                      </a:r>
                    </a:p>
                  </a:txBody>
                  <a:tcPr marL="51435" marR="51435" marT="25718" marB="2571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1817">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1</a:t>
                      </a:r>
                    </a:p>
                  </a:txBody>
                  <a:tcPr marL="51435" marR="51435" marT="25718" marB="2571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271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0</a:t>
                      </a:r>
                    </a:p>
                  </a:txBody>
                  <a:tcPr marL="51435" marR="51435" marT="25718" marB="2571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42" name="Line 85"/>
          <p:cNvSpPr>
            <a:spLocks noChangeShapeType="1"/>
          </p:cNvSpPr>
          <p:nvPr/>
        </p:nvSpPr>
        <p:spPr bwMode="auto">
          <a:xfrm>
            <a:off x="3671592" y="3730358"/>
            <a:ext cx="473273"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514350" eaLnBrk="0" fontAlgn="base" hangingPunct="0">
              <a:spcBef>
                <a:spcPct val="0"/>
              </a:spcBef>
              <a:spcAft>
                <a:spcPct val="0"/>
              </a:spcAft>
              <a:defRPr/>
            </a:pPr>
            <a:endParaRPr lang="en-US" sz="1013" kern="0">
              <a:solidFill>
                <a:srgbClr val="000000"/>
              </a:solidFill>
              <a:latin typeface="Arial" charset="0"/>
              <a:ea typeface="ＭＳ Ｐゴシック" charset="-128"/>
            </a:endParaRPr>
          </a:p>
        </p:txBody>
      </p:sp>
      <p:sp>
        <p:nvSpPr>
          <p:cNvPr id="43" name="Line 86"/>
          <p:cNvSpPr>
            <a:spLocks noChangeShapeType="1"/>
          </p:cNvSpPr>
          <p:nvPr/>
        </p:nvSpPr>
        <p:spPr bwMode="auto">
          <a:xfrm>
            <a:off x="4241306" y="4123265"/>
            <a:ext cx="0" cy="26699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514350" eaLnBrk="0" fontAlgn="base" hangingPunct="0">
              <a:spcBef>
                <a:spcPct val="0"/>
              </a:spcBef>
              <a:spcAft>
                <a:spcPct val="0"/>
              </a:spcAft>
              <a:defRPr/>
            </a:pPr>
            <a:endParaRPr lang="en-US" sz="1013" kern="0">
              <a:solidFill>
                <a:srgbClr val="000000"/>
              </a:solidFill>
              <a:latin typeface="Arial" charset="0"/>
              <a:ea typeface="ＭＳ Ｐゴシック" charset="-128"/>
            </a:endParaRPr>
          </a:p>
        </p:txBody>
      </p:sp>
      <p:sp>
        <p:nvSpPr>
          <p:cNvPr id="44" name="Text Box 87"/>
          <p:cNvSpPr txBox="1">
            <a:spLocks noChangeArrowheads="1"/>
          </p:cNvSpPr>
          <p:nvPr/>
        </p:nvSpPr>
        <p:spPr bwMode="auto">
          <a:xfrm>
            <a:off x="3668913" y="3238332"/>
            <a:ext cx="406301" cy="21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eaLnBrk="0" fontAlgn="base" hangingPunct="0">
              <a:spcBef>
                <a:spcPct val="50000"/>
              </a:spcBef>
              <a:spcAft>
                <a:spcPct val="0"/>
              </a:spcAft>
              <a:buClrTx/>
              <a:buSzTx/>
              <a:buNone/>
              <a:defRPr/>
            </a:pPr>
            <a:r>
              <a:rPr lang="en-US" altLang="x-none" sz="788">
                <a:solidFill>
                  <a:srgbClr val="000000"/>
                </a:solidFill>
                <a:ea typeface="ＭＳ Ｐゴシック" charset="-128"/>
              </a:rPr>
              <a:t>Addr</a:t>
            </a:r>
          </a:p>
        </p:txBody>
      </p:sp>
      <p:sp>
        <p:nvSpPr>
          <p:cNvPr id="45" name="Text Box 88"/>
          <p:cNvSpPr txBox="1">
            <a:spLocks noChangeArrowheads="1"/>
          </p:cNvSpPr>
          <p:nvPr/>
        </p:nvSpPr>
        <p:spPr bwMode="auto">
          <a:xfrm>
            <a:off x="4297563" y="4155411"/>
            <a:ext cx="506314" cy="21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eaLnBrk="0" fontAlgn="base" hangingPunct="0">
              <a:spcBef>
                <a:spcPct val="50000"/>
              </a:spcBef>
              <a:spcAft>
                <a:spcPct val="0"/>
              </a:spcAft>
              <a:buClrTx/>
              <a:buSzTx/>
              <a:buNone/>
              <a:defRPr/>
            </a:pPr>
            <a:r>
              <a:rPr lang="en-US" altLang="x-none" sz="788">
                <a:solidFill>
                  <a:srgbClr val="000000"/>
                </a:solidFill>
                <a:ea typeface="ＭＳ Ｐゴシック" charset="-128"/>
              </a:rPr>
              <a:t>Output</a:t>
            </a:r>
          </a:p>
        </p:txBody>
      </p:sp>
      <p:graphicFrame>
        <p:nvGraphicFramePr>
          <p:cNvPr id="46" name="Group 89"/>
          <p:cNvGraphicFramePr>
            <a:graphicFrameLocks noGrp="1"/>
          </p:cNvGraphicFramePr>
          <p:nvPr/>
        </p:nvGraphicFramePr>
        <p:xfrm>
          <a:off x="5375375" y="3088314"/>
          <a:ext cx="182166" cy="1009947"/>
        </p:xfrm>
        <a:graphic>
          <a:graphicData uri="http://schemas.openxmlformats.org/drawingml/2006/table">
            <a:tbl>
              <a:tblPr/>
              <a:tblGrid>
                <a:gridCol w="182166">
                  <a:extLst>
                    <a:ext uri="{9D8B030D-6E8A-4147-A177-3AD203B41FA5}">
                      <a16:colId xmlns:a16="http://schemas.microsoft.com/office/drawing/2014/main" val="20000"/>
                    </a:ext>
                  </a:extLst>
                </a:gridCol>
              </a:tblGrid>
              <a:tr h="25271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0</a:t>
                      </a:r>
                    </a:p>
                  </a:txBody>
                  <a:tcPr marL="51435" marR="51435" marT="25718" marB="2571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271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0</a:t>
                      </a:r>
                    </a:p>
                  </a:txBody>
                  <a:tcPr marL="51435" marR="51435" marT="25718" marB="2571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1817">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0</a:t>
                      </a:r>
                    </a:p>
                  </a:txBody>
                  <a:tcPr marL="51435" marR="51435" marT="25718" marB="2571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271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sz="800" b="0" i="0" u="none" strike="noStrike" cap="none" normalizeH="0" baseline="0">
                          <a:ln>
                            <a:noFill/>
                          </a:ln>
                          <a:solidFill>
                            <a:schemeClr val="tx1"/>
                          </a:solidFill>
                          <a:effectLst/>
                          <a:latin typeface="Arial" charset="0"/>
                        </a:rPr>
                        <a:t>1</a:t>
                      </a:r>
                    </a:p>
                  </a:txBody>
                  <a:tcPr marL="51435" marR="51435" marT="25718" marB="2571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47" name="Line 102"/>
          <p:cNvSpPr>
            <a:spLocks noChangeShapeType="1"/>
          </p:cNvSpPr>
          <p:nvPr/>
        </p:nvSpPr>
        <p:spPr bwMode="auto">
          <a:xfrm>
            <a:off x="5471816" y="4099155"/>
            <a:ext cx="0" cy="26699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514350" eaLnBrk="0" fontAlgn="base" hangingPunct="0">
              <a:spcBef>
                <a:spcPct val="0"/>
              </a:spcBef>
              <a:spcAft>
                <a:spcPct val="0"/>
              </a:spcAft>
              <a:defRPr/>
            </a:pPr>
            <a:endParaRPr lang="en-US" sz="1013" kern="0">
              <a:solidFill>
                <a:srgbClr val="000000"/>
              </a:solidFill>
              <a:latin typeface="Arial" charset="0"/>
              <a:ea typeface="ＭＳ Ｐゴシック" charset="-128"/>
            </a:endParaRPr>
          </a:p>
        </p:txBody>
      </p:sp>
      <p:sp>
        <p:nvSpPr>
          <p:cNvPr id="48" name="Text Box 104"/>
          <p:cNvSpPr txBox="1">
            <a:spLocks noChangeArrowheads="1"/>
          </p:cNvSpPr>
          <p:nvPr/>
        </p:nvSpPr>
        <p:spPr bwMode="auto">
          <a:xfrm>
            <a:off x="5528074" y="4131301"/>
            <a:ext cx="463451" cy="334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eaLnBrk="0" fontAlgn="base" hangingPunct="0">
              <a:spcBef>
                <a:spcPct val="50000"/>
              </a:spcBef>
              <a:spcAft>
                <a:spcPct val="0"/>
              </a:spcAft>
              <a:buClrTx/>
              <a:buSzTx/>
              <a:buNone/>
              <a:defRPr/>
            </a:pPr>
            <a:r>
              <a:rPr lang="en-US" altLang="x-none" sz="788">
                <a:solidFill>
                  <a:srgbClr val="000000"/>
                </a:solidFill>
                <a:ea typeface="ＭＳ Ｐゴシック" charset="-128"/>
              </a:rPr>
              <a:t>Output</a:t>
            </a:r>
          </a:p>
        </p:txBody>
      </p:sp>
      <p:sp>
        <p:nvSpPr>
          <p:cNvPr id="49" name="AutoShape 105"/>
          <p:cNvSpPr>
            <a:spLocks noChangeArrowheads="1"/>
          </p:cNvSpPr>
          <p:nvPr/>
        </p:nvSpPr>
        <p:spPr bwMode="auto">
          <a:xfrm>
            <a:off x="4131471" y="2813279"/>
            <a:ext cx="212527" cy="171450"/>
          </a:xfrm>
          <a:prstGeom prst="downArrow">
            <a:avLst>
              <a:gd name="adj1" fmla="val 50000"/>
              <a:gd name="adj2" fmla="val 25000"/>
            </a:avLst>
          </a:prstGeom>
          <a:solidFill>
            <a:srgbClr val="00E4A8"/>
          </a:solidFill>
          <a:ln w="9525">
            <a:solidFill>
              <a:srgbClr val="000000"/>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eaLnBrk="0" fontAlgn="base" hangingPunct="0">
              <a:spcBef>
                <a:spcPct val="0"/>
              </a:spcBef>
              <a:spcAft>
                <a:spcPct val="0"/>
              </a:spcAft>
              <a:buClrTx/>
              <a:buSzTx/>
              <a:buNone/>
              <a:defRPr/>
            </a:pPr>
            <a:endParaRPr lang="x-none" altLang="x-none" sz="1350" kern="0">
              <a:solidFill>
                <a:srgbClr val="000000"/>
              </a:solidFill>
              <a:ea typeface="ＭＳ Ｐゴシック" charset="-128"/>
            </a:endParaRPr>
          </a:p>
        </p:txBody>
      </p:sp>
      <p:sp>
        <p:nvSpPr>
          <p:cNvPr id="50" name="AutoShape 106"/>
          <p:cNvSpPr>
            <a:spLocks noChangeArrowheads="1"/>
          </p:cNvSpPr>
          <p:nvPr/>
        </p:nvSpPr>
        <p:spPr bwMode="auto">
          <a:xfrm>
            <a:off x="5369125" y="2803457"/>
            <a:ext cx="212527" cy="171450"/>
          </a:xfrm>
          <a:prstGeom prst="downArrow">
            <a:avLst>
              <a:gd name="adj1" fmla="val 50000"/>
              <a:gd name="adj2" fmla="val 25000"/>
            </a:avLst>
          </a:prstGeom>
          <a:solidFill>
            <a:srgbClr val="00E4A8"/>
          </a:solidFill>
          <a:ln w="9525">
            <a:solidFill>
              <a:srgbClr val="000000"/>
            </a:solidFill>
            <a:miter lim="800000"/>
            <a:headEnd/>
            <a:tailEnd/>
          </a:ln>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eaLnBrk="0" fontAlgn="base" hangingPunct="0">
              <a:spcBef>
                <a:spcPct val="0"/>
              </a:spcBef>
              <a:spcAft>
                <a:spcPct val="0"/>
              </a:spcAft>
              <a:buClrTx/>
              <a:buSzTx/>
              <a:buNone/>
              <a:defRPr/>
            </a:pPr>
            <a:endParaRPr lang="x-none" altLang="x-none" sz="1350" kern="0">
              <a:solidFill>
                <a:srgbClr val="000000"/>
              </a:solidFill>
              <a:ea typeface="ＭＳ Ｐゴシック" charset="-128"/>
            </a:endParaRPr>
          </a:p>
        </p:txBody>
      </p:sp>
      <p:sp>
        <p:nvSpPr>
          <p:cNvPr id="52" name="Text Box 108"/>
          <p:cNvSpPr txBox="1">
            <a:spLocks noChangeArrowheads="1"/>
          </p:cNvSpPr>
          <p:nvPr/>
        </p:nvSpPr>
        <p:spPr bwMode="auto">
          <a:xfrm>
            <a:off x="4535985" y="2681119"/>
            <a:ext cx="876896" cy="611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eaLnBrk="0" fontAlgn="base" hangingPunct="0">
              <a:spcBef>
                <a:spcPct val="50000"/>
              </a:spcBef>
              <a:spcAft>
                <a:spcPct val="0"/>
              </a:spcAft>
              <a:buClrTx/>
              <a:buSzTx/>
              <a:buNone/>
              <a:defRPr/>
            </a:pPr>
            <a:r>
              <a:rPr lang="en-US" altLang="x-none" sz="1125" i="1">
                <a:solidFill>
                  <a:srgbClr val="000000"/>
                </a:solidFill>
                <a:ea typeface="ＭＳ Ｐゴシック" charset="-128"/>
              </a:rPr>
              <a:t>2-input,       1-output LUTs</a:t>
            </a:r>
          </a:p>
        </p:txBody>
      </p:sp>
      <p:sp>
        <p:nvSpPr>
          <p:cNvPr id="53" name="Text Box 109"/>
          <p:cNvSpPr txBox="1">
            <a:spLocks noChangeArrowheads="1"/>
          </p:cNvSpPr>
          <p:nvPr/>
        </p:nvSpPr>
        <p:spPr bwMode="auto">
          <a:xfrm>
            <a:off x="4333281" y="3133855"/>
            <a:ext cx="534889" cy="21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eaLnBrk="0" fontAlgn="base" hangingPunct="0">
              <a:spcBef>
                <a:spcPct val="50000"/>
              </a:spcBef>
              <a:spcAft>
                <a:spcPct val="0"/>
              </a:spcAft>
              <a:buClrTx/>
              <a:buSzTx/>
              <a:buNone/>
              <a:defRPr/>
            </a:pPr>
            <a:r>
              <a:rPr lang="en-US" altLang="x-none" sz="788">
                <a:solidFill>
                  <a:srgbClr val="000000"/>
                </a:solidFill>
                <a:ea typeface="ＭＳ Ｐゴシック" charset="-128"/>
              </a:rPr>
              <a:t>00</a:t>
            </a:r>
          </a:p>
        </p:txBody>
      </p:sp>
      <p:sp>
        <p:nvSpPr>
          <p:cNvPr id="54" name="Text Box 110"/>
          <p:cNvSpPr txBox="1">
            <a:spLocks noChangeArrowheads="1"/>
          </p:cNvSpPr>
          <p:nvPr/>
        </p:nvSpPr>
        <p:spPr bwMode="auto">
          <a:xfrm>
            <a:off x="4333281" y="3398174"/>
            <a:ext cx="249139" cy="334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eaLnBrk="0" fontAlgn="base" hangingPunct="0">
              <a:spcBef>
                <a:spcPct val="50000"/>
              </a:spcBef>
              <a:spcAft>
                <a:spcPct val="0"/>
              </a:spcAft>
              <a:buClrTx/>
              <a:buSzTx/>
              <a:buNone/>
              <a:defRPr/>
            </a:pPr>
            <a:r>
              <a:rPr lang="en-US" altLang="x-none" sz="788">
                <a:solidFill>
                  <a:srgbClr val="000000"/>
                </a:solidFill>
                <a:ea typeface="ＭＳ Ｐゴシック" charset="-128"/>
              </a:rPr>
              <a:t>01</a:t>
            </a:r>
          </a:p>
        </p:txBody>
      </p:sp>
      <p:sp>
        <p:nvSpPr>
          <p:cNvPr id="55" name="Text Box 111"/>
          <p:cNvSpPr txBox="1">
            <a:spLocks noChangeArrowheads="1"/>
          </p:cNvSpPr>
          <p:nvPr/>
        </p:nvSpPr>
        <p:spPr bwMode="auto">
          <a:xfrm>
            <a:off x="4333281" y="3641061"/>
            <a:ext cx="249139" cy="334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eaLnBrk="0" fontAlgn="base" hangingPunct="0">
              <a:spcBef>
                <a:spcPct val="50000"/>
              </a:spcBef>
              <a:spcAft>
                <a:spcPct val="0"/>
              </a:spcAft>
              <a:buClrTx/>
              <a:buSzTx/>
              <a:buNone/>
              <a:defRPr/>
            </a:pPr>
            <a:r>
              <a:rPr lang="en-US" altLang="x-none" sz="788">
                <a:solidFill>
                  <a:srgbClr val="000000"/>
                </a:solidFill>
                <a:ea typeface="ＭＳ Ｐゴシック" charset="-128"/>
              </a:rPr>
              <a:t>10</a:t>
            </a:r>
          </a:p>
        </p:txBody>
      </p:sp>
      <p:sp>
        <p:nvSpPr>
          <p:cNvPr id="56" name="Text Box 112"/>
          <p:cNvSpPr txBox="1">
            <a:spLocks noChangeArrowheads="1"/>
          </p:cNvSpPr>
          <p:nvPr/>
        </p:nvSpPr>
        <p:spPr bwMode="auto">
          <a:xfrm>
            <a:off x="4333281" y="3933955"/>
            <a:ext cx="249139" cy="334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eaLnBrk="0" fontAlgn="base" hangingPunct="0">
              <a:spcBef>
                <a:spcPct val="50000"/>
              </a:spcBef>
              <a:spcAft>
                <a:spcPct val="0"/>
              </a:spcAft>
              <a:buClrTx/>
              <a:buSzTx/>
              <a:buNone/>
              <a:defRPr/>
            </a:pPr>
            <a:r>
              <a:rPr lang="en-US" altLang="x-none" sz="788">
                <a:solidFill>
                  <a:srgbClr val="000000"/>
                </a:solidFill>
                <a:ea typeface="ＭＳ Ｐゴシック" charset="-128"/>
              </a:rPr>
              <a:t>11</a:t>
            </a:r>
          </a:p>
        </p:txBody>
      </p:sp>
      <p:sp>
        <p:nvSpPr>
          <p:cNvPr id="57" name="Text Box 114"/>
          <p:cNvSpPr txBox="1">
            <a:spLocks noChangeArrowheads="1"/>
          </p:cNvSpPr>
          <p:nvPr/>
        </p:nvSpPr>
        <p:spPr bwMode="auto">
          <a:xfrm>
            <a:off x="5590581" y="3362455"/>
            <a:ext cx="249139" cy="334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eaLnBrk="0" fontAlgn="base" hangingPunct="0">
              <a:spcBef>
                <a:spcPct val="50000"/>
              </a:spcBef>
              <a:spcAft>
                <a:spcPct val="0"/>
              </a:spcAft>
              <a:buClrTx/>
              <a:buSzTx/>
              <a:buNone/>
              <a:defRPr/>
            </a:pPr>
            <a:r>
              <a:rPr lang="en-US" altLang="x-none" sz="788">
                <a:solidFill>
                  <a:srgbClr val="000000"/>
                </a:solidFill>
                <a:ea typeface="ＭＳ Ｐゴシック" charset="-128"/>
              </a:rPr>
              <a:t>01</a:t>
            </a:r>
          </a:p>
        </p:txBody>
      </p:sp>
      <p:sp>
        <p:nvSpPr>
          <p:cNvPr id="58" name="Text Box 115"/>
          <p:cNvSpPr txBox="1">
            <a:spLocks noChangeArrowheads="1"/>
          </p:cNvSpPr>
          <p:nvPr/>
        </p:nvSpPr>
        <p:spPr bwMode="auto">
          <a:xfrm>
            <a:off x="5590581" y="3605343"/>
            <a:ext cx="249139" cy="334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eaLnBrk="0" fontAlgn="base" hangingPunct="0">
              <a:spcBef>
                <a:spcPct val="50000"/>
              </a:spcBef>
              <a:spcAft>
                <a:spcPct val="0"/>
              </a:spcAft>
              <a:buClrTx/>
              <a:buSzTx/>
              <a:buNone/>
              <a:defRPr/>
            </a:pPr>
            <a:r>
              <a:rPr lang="en-US" altLang="x-none" sz="788">
                <a:solidFill>
                  <a:srgbClr val="000000"/>
                </a:solidFill>
                <a:ea typeface="ＭＳ Ｐゴシック" charset="-128"/>
              </a:rPr>
              <a:t>10</a:t>
            </a:r>
          </a:p>
        </p:txBody>
      </p:sp>
      <p:sp>
        <p:nvSpPr>
          <p:cNvPr id="59" name="Text Box 116"/>
          <p:cNvSpPr txBox="1">
            <a:spLocks noChangeArrowheads="1"/>
          </p:cNvSpPr>
          <p:nvPr/>
        </p:nvSpPr>
        <p:spPr bwMode="auto">
          <a:xfrm>
            <a:off x="5590581" y="3898236"/>
            <a:ext cx="249139" cy="334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eaLnBrk="0" fontAlgn="base" hangingPunct="0">
              <a:spcBef>
                <a:spcPct val="50000"/>
              </a:spcBef>
              <a:spcAft>
                <a:spcPct val="0"/>
              </a:spcAft>
              <a:buClrTx/>
              <a:buSzTx/>
              <a:buNone/>
              <a:defRPr/>
            </a:pPr>
            <a:r>
              <a:rPr lang="en-US" altLang="x-none" sz="788">
                <a:solidFill>
                  <a:srgbClr val="000000"/>
                </a:solidFill>
                <a:ea typeface="ＭＳ Ｐゴシック" charset="-128"/>
              </a:rPr>
              <a:t>11</a:t>
            </a:r>
          </a:p>
        </p:txBody>
      </p:sp>
      <p:sp>
        <p:nvSpPr>
          <p:cNvPr id="60" name="Rectangle 117"/>
          <p:cNvSpPr>
            <a:spLocks noChangeArrowheads="1"/>
          </p:cNvSpPr>
          <p:nvPr/>
        </p:nvSpPr>
        <p:spPr bwMode="auto">
          <a:xfrm>
            <a:off x="4147543" y="1974782"/>
            <a:ext cx="185738" cy="721519"/>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eaLnBrk="0" fontAlgn="base" hangingPunct="0">
              <a:spcBef>
                <a:spcPct val="0"/>
              </a:spcBef>
              <a:spcAft>
                <a:spcPct val="0"/>
              </a:spcAft>
              <a:buClrTx/>
              <a:buSzTx/>
              <a:buNone/>
              <a:defRPr/>
            </a:pPr>
            <a:endParaRPr lang="x-none" altLang="x-none" sz="1350" kern="0">
              <a:solidFill>
                <a:srgbClr val="000000"/>
              </a:solidFill>
              <a:ea typeface="ＭＳ Ｐゴシック" charset="-128"/>
            </a:endParaRPr>
          </a:p>
        </p:txBody>
      </p:sp>
      <p:sp>
        <p:nvSpPr>
          <p:cNvPr id="61" name="Rectangle 118"/>
          <p:cNvSpPr>
            <a:spLocks noChangeArrowheads="1"/>
          </p:cNvSpPr>
          <p:nvPr/>
        </p:nvSpPr>
        <p:spPr bwMode="auto">
          <a:xfrm>
            <a:off x="5361981" y="1967638"/>
            <a:ext cx="185738" cy="721519"/>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eaLnBrk="0" fontAlgn="base" hangingPunct="0">
              <a:spcBef>
                <a:spcPct val="0"/>
              </a:spcBef>
              <a:spcAft>
                <a:spcPct val="0"/>
              </a:spcAft>
              <a:buClrTx/>
              <a:buSzTx/>
              <a:buNone/>
              <a:defRPr/>
            </a:pPr>
            <a:endParaRPr lang="x-none" altLang="x-none" sz="1350" kern="0">
              <a:solidFill>
                <a:srgbClr val="000000"/>
              </a:solidFill>
              <a:ea typeface="ＭＳ Ｐゴシック" charset="-128"/>
            </a:endParaRPr>
          </a:p>
        </p:txBody>
      </p:sp>
      <p:sp>
        <p:nvSpPr>
          <p:cNvPr id="62" name="Line 119"/>
          <p:cNvSpPr>
            <a:spLocks noChangeShapeType="1"/>
          </p:cNvSpPr>
          <p:nvPr/>
        </p:nvSpPr>
        <p:spPr bwMode="auto">
          <a:xfrm>
            <a:off x="3671592" y="3458895"/>
            <a:ext cx="473273"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514350" eaLnBrk="0" fontAlgn="base" hangingPunct="0">
              <a:spcBef>
                <a:spcPct val="0"/>
              </a:spcBef>
              <a:spcAft>
                <a:spcPct val="0"/>
              </a:spcAft>
              <a:defRPr/>
            </a:pPr>
            <a:endParaRPr lang="en-US" sz="1013" kern="0">
              <a:solidFill>
                <a:srgbClr val="000000"/>
              </a:solidFill>
              <a:latin typeface="Arial" charset="0"/>
              <a:ea typeface="ＭＳ Ｐゴシック" charset="-128"/>
            </a:endParaRPr>
          </a:p>
        </p:txBody>
      </p:sp>
      <p:sp>
        <p:nvSpPr>
          <p:cNvPr id="63" name="Text Box 120"/>
          <p:cNvSpPr txBox="1">
            <a:spLocks noChangeArrowheads="1"/>
          </p:cNvSpPr>
          <p:nvPr/>
        </p:nvSpPr>
        <p:spPr bwMode="auto">
          <a:xfrm>
            <a:off x="3511750" y="3374064"/>
            <a:ext cx="406301" cy="21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eaLnBrk="0" fontAlgn="base" hangingPunct="0">
              <a:spcBef>
                <a:spcPct val="50000"/>
              </a:spcBef>
              <a:spcAft>
                <a:spcPct val="0"/>
              </a:spcAft>
              <a:buClrTx/>
              <a:buSzTx/>
              <a:buNone/>
              <a:defRPr/>
            </a:pPr>
            <a:r>
              <a:rPr lang="en-US" altLang="x-none" sz="788">
                <a:solidFill>
                  <a:srgbClr val="000000"/>
                </a:solidFill>
                <a:ea typeface="ＭＳ Ｐゴシック" charset="-128"/>
              </a:rPr>
              <a:t>A</a:t>
            </a:r>
          </a:p>
        </p:txBody>
      </p:sp>
      <p:sp>
        <p:nvSpPr>
          <p:cNvPr id="64" name="Text Box 121"/>
          <p:cNvSpPr txBox="1">
            <a:spLocks noChangeArrowheads="1"/>
          </p:cNvSpPr>
          <p:nvPr/>
        </p:nvSpPr>
        <p:spPr bwMode="auto">
          <a:xfrm>
            <a:off x="3511750" y="3638382"/>
            <a:ext cx="406301" cy="21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eaLnBrk="0" fontAlgn="base" hangingPunct="0">
              <a:spcBef>
                <a:spcPct val="50000"/>
              </a:spcBef>
              <a:spcAft>
                <a:spcPct val="0"/>
              </a:spcAft>
              <a:buClrTx/>
              <a:buSzTx/>
              <a:buNone/>
              <a:defRPr/>
            </a:pPr>
            <a:r>
              <a:rPr lang="en-US" altLang="x-none" sz="788">
                <a:solidFill>
                  <a:srgbClr val="000000"/>
                </a:solidFill>
                <a:ea typeface="ＭＳ Ｐゴシック" charset="-128"/>
              </a:rPr>
              <a:t>B</a:t>
            </a:r>
          </a:p>
        </p:txBody>
      </p:sp>
      <p:sp>
        <p:nvSpPr>
          <p:cNvPr id="65" name="Line 122"/>
          <p:cNvSpPr>
            <a:spLocks noChangeShapeType="1"/>
          </p:cNvSpPr>
          <p:nvPr/>
        </p:nvSpPr>
        <p:spPr bwMode="auto">
          <a:xfrm>
            <a:off x="4921748" y="3716070"/>
            <a:ext cx="473273"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514350" eaLnBrk="0" fontAlgn="base" hangingPunct="0">
              <a:spcBef>
                <a:spcPct val="0"/>
              </a:spcBef>
              <a:spcAft>
                <a:spcPct val="0"/>
              </a:spcAft>
              <a:defRPr/>
            </a:pPr>
            <a:endParaRPr lang="en-US" sz="1013" kern="0">
              <a:solidFill>
                <a:srgbClr val="000000"/>
              </a:solidFill>
              <a:latin typeface="Arial" charset="0"/>
              <a:ea typeface="ＭＳ Ｐゴシック" charset="-128"/>
            </a:endParaRPr>
          </a:p>
        </p:txBody>
      </p:sp>
      <p:sp>
        <p:nvSpPr>
          <p:cNvPr id="66" name="Text Box 123"/>
          <p:cNvSpPr txBox="1">
            <a:spLocks noChangeArrowheads="1"/>
          </p:cNvSpPr>
          <p:nvPr/>
        </p:nvSpPr>
        <p:spPr bwMode="auto">
          <a:xfrm>
            <a:off x="4919069" y="3224045"/>
            <a:ext cx="406301" cy="21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eaLnBrk="0" fontAlgn="base" hangingPunct="0">
              <a:spcBef>
                <a:spcPct val="50000"/>
              </a:spcBef>
              <a:spcAft>
                <a:spcPct val="0"/>
              </a:spcAft>
              <a:buClrTx/>
              <a:buSzTx/>
              <a:buNone/>
              <a:defRPr/>
            </a:pPr>
            <a:r>
              <a:rPr lang="en-US" altLang="x-none" sz="788">
                <a:solidFill>
                  <a:srgbClr val="000000"/>
                </a:solidFill>
                <a:ea typeface="ＭＳ Ｐゴシック" charset="-128"/>
              </a:rPr>
              <a:t>Addr</a:t>
            </a:r>
          </a:p>
        </p:txBody>
      </p:sp>
      <p:sp>
        <p:nvSpPr>
          <p:cNvPr id="67" name="Line 124"/>
          <p:cNvSpPr>
            <a:spLocks noChangeShapeType="1"/>
          </p:cNvSpPr>
          <p:nvPr/>
        </p:nvSpPr>
        <p:spPr bwMode="auto">
          <a:xfrm>
            <a:off x="4921748" y="3444608"/>
            <a:ext cx="473273"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514350" eaLnBrk="0" fontAlgn="base" hangingPunct="0">
              <a:spcBef>
                <a:spcPct val="0"/>
              </a:spcBef>
              <a:spcAft>
                <a:spcPct val="0"/>
              </a:spcAft>
              <a:defRPr/>
            </a:pPr>
            <a:endParaRPr lang="en-US" sz="1013" kern="0">
              <a:solidFill>
                <a:srgbClr val="000000"/>
              </a:solidFill>
              <a:latin typeface="Arial" charset="0"/>
              <a:ea typeface="ＭＳ Ｐゴシック" charset="-128"/>
            </a:endParaRPr>
          </a:p>
        </p:txBody>
      </p:sp>
      <p:sp>
        <p:nvSpPr>
          <p:cNvPr id="68" name="Text Box 125"/>
          <p:cNvSpPr txBox="1">
            <a:spLocks noChangeArrowheads="1"/>
          </p:cNvSpPr>
          <p:nvPr/>
        </p:nvSpPr>
        <p:spPr bwMode="auto">
          <a:xfrm>
            <a:off x="4747619" y="3352632"/>
            <a:ext cx="406301" cy="21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eaLnBrk="0" fontAlgn="base" hangingPunct="0">
              <a:spcBef>
                <a:spcPct val="50000"/>
              </a:spcBef>
              <a:spcAft>
                <a:spcPct val="0"/>
              </a:spcAft>
              <a:buClrTx/>
              <a:buSzTx/>
              <a:buNone/>
              <a:defRPr/>
            </a:pPr>
            <a:r>
              <a:rPr lang="en-US" altLang="x-none" sz="788">
                <a:solidFill>
                  <a:srgbClr val="000000"/>
                </a:solidFill>
                <a:ea typeface="ＭＳ Ｐゴシック" charset="-128"/>
              </a:rPr>
              <a:t>A</a:t>
            </a:r>
          </a:p>
        </p:txBody>
      </p:sp>
      <p:sp>
        <p:nvSpPr>
          <p:cNvPr id="69" name="Text Box 126"/>
          <p:cNvSpPr txBox="1">
            <a:spLocks noChangeArrowheads="1"/>
          </p:cNvSpPr>
          <p:nvPr/>
        </p:nvSpPr>
        <p:spPr bwMode="auto">
          <a:xfrm>
            <a:off x="4747619" y="3616951"/>
            <a:ext cx="406301" cy="21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eaLnBrk="0" fontAlgn="base" hangingPunct="0">
              <a:spcBef>
                <a:spcPct val="50000"/>
              </a:spcBef>
              <a:spcAft>
                <a:spcPct val="0"/>
              </a:spcAft>
              <a:buClrTx/>
              <a:buSzTx/>
              <a:buNone/>
              <a:defRPr/>
            </a:pPr>
            <a:r>
              <a:rPr lang="en-US" altLang="x-none" sz="788">
                <a:solidFill>
                  <a:srgbClr val="000000"/>
                </a:solidFill>
                <a:ea typeface="ＭＳ Ｐゴシック" charset="-128"/>
              </a:rPr>
              <a:t>B</a:t>
            </a:r>
          </a:p>
        </p:txBody>
      </p:sp>
      <p:sp>
        <p:nvSpPr>
          <p:cNvPr id="70" name="Text Box 127"/>
          <p:cNvSpPr txBox="1">
            <a:spLocks noChangeArrowheads="1"/>
          </p:cNvSpPr>
          <p:nvPr/>
        </p:nvSpPr>
        <p:spPr bwMode="auto">
          <a:xfrm>
            <a:off x="4161832" y="4382226"/>
            <a:ext cx="406301" cy="21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eaLnBrk="0" fontAlgn="base" hangingPunct="0">
              <a:spcBef>
                <a:spcPct val="50000"/>
              </a:spcBef>
              <a:spcAft>
                <a:spcPct val="0"/>
              </a:spcAft>
              <a:buClrTx/>
              <a:buSzTx/>
              <a:buNone/>
              <a:defRPr/>
            </a:pPr>
            <a:r>
              <a:rPr lang="en-US" altLang="x-none" sz="788">
                <a:solidFill>
                  <a:srgbClr val="000000"/>
                </a:solidFill>
                <a:ea typeface="ＭＳ Ｐゴシック" charset="-128"/>
              </a:rPr>
              <a:t>S</a:t>
            </a:r>
          </a:p>
        </p:txBody>
      </p:sp>
      <p:sp>
        <p:nvSpPr>
          <p:cNvPr id="71" name="Text Box 128"/>
          <p:cNvSpPr txBox="1">
            <a:spLocks noChangeArrowheads="1"/>
          </p:cNvSpPr>
          <p:nvPr/>
        </p:nvSpPr>
        <p:spPr bwMode="auto">
          <a:xfrm>
            <a:off x="5390557" y="4375082"/>
            <a:ext cx="406301" cy="21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defTabSz="514350" eaLnBrk="0" fontAlgn="base" hangingPunct="0">
              <a:spcBef>
                <a:spcPct val="50000"/>
              </a:spcBef>
              <a:spcAft>
                <a:spcPct val="0"/>
              </a:spcAft>
              <a:buClrTx/>
              <a:buSzTx/>
              <a:buNone/>
              <a:defRPr/>
            </a:pPr>
            <a:r>
              <a:rPr lang="en-US" altLang="x-none" sz="788">
                <a:solidFill>
                  <a:srgbClr val="000000"/>
                </a:solidFill>
                <a:ea typeface="ＭＳ Ｐゴシック" charset="-128"/>
              </a:rPr>
              <a:t>C</a:t>
            </a:r>
          </a:p>
        </p:txBody>
      </p:sp>
      <p:sp>
        <p:nvSpPr>
          <p:cNvPr id="72" name="TextBox 71"/>
          <p:cNvSpPr txBox="1"/>
          <p:nvPr/>
        </p:nvSpPr>
        <p:spPr>
          <a:xfrm>
            <a:off x="1612625" y="3247262"/>
            <a:ext cx="1034257" cy="248209"/>
          </a:xfrm>
          <a:prstGeom prst="rect">
            <a:avLst/>
          </a:prstGeom>
          <a:noFill/>
        </p:spPr>
        <p:txBody>
          <a:bodyPr wrap="none" rtlCol="0">
            <a:spAutoFit/>
          </a:bodyPr>
          <a:lstStyle/>
          <a:p>
            <a:pPr defTabSz="514350">
              <a:defRPr/>
            </a:pPr>
            <a:r>
              <a:rPr lang="en-US" sz="1013" dirty="0">
                <a:solidFill>
                  <a:srgbClr val="000000"/>
                </a:solidFill>
                <a:latin typeface="AUdimat"/>
              </a:rPr>
              <a:t>Address: inputs </a:t>
            </a:r>
          </a:p>
        </p:txBody>
      </p:sp>
    </p:spTree>
    <p:extLst>
      <p:ext uri="{BB962C8B-B14F-4D97-AF65-F5344CB8AC3E}">
        <p14:creationId xmlns:p14="http://schemas.microsoft.com/office/powerpoint/2010/main" val="790113187"/>
      </p:ext>
    </p:extLst>
  </p:cSld>
  <p:clrMapOvr>
    <a:masterClrMapping/>
  </p:clrMapOvr>
  <p:transition>
    <p:fade/>
  </p:transition>
</p:sld>
</file>

<file path=ppt/theme/theme1.xml><?xml version="1.0" encoding="utf-8"?>
<a:theme xmlns:a="http://schemas.openxmlformats.org/drawingml/2006/main" name="presentation-01-light">
  <a:themeElements>
    <a:clrScheme name="Brand-01-Colors">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l">
          <a:defRPr sz="1400" dirty="0" err="1" smtClean="0"/>
        </a:defPPr>
      </a:lstStyle>
    </a:txDef>
  </a:objectDefaults>
  <a:extraClrSchemeLst/>
  <a:extLst>
    <a:ext uri="{05A4C25C-085E-4340-85A3-A5531E510DB2}">
      <thm15:themeFamily xmlns:thm15="http://schemas.microsoft.com/office/thememl/2012/main" name="Presentation3" id="{29398D0B-90C9-544C-A6FC-AE19BFCCC692}" vid="{4B4CC681-B77A-AB4C-AD62-92A8F50A32EB}"/>
    </a:ext>
  </a:extLst>
</a:theme>
</file>

<file path=ppt/theme/theme2.xml><?xml version="1.0" encoding="utf-8"?>
<a:theme xmlns:a="http://schemas.openxmlformats.org/drawingml/2006/main" name="presentation-01-dark">
  <a:themeElements>
    <a:clrScheme name="Brand-01-Colors">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29398D0B-90C9-544C-A6FC-AE19BFCCC692}" vid="{F69EEA45-44B6-3944-BC30-5A6DA2629FF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lecture1</Template>
  <TotalTime>11308</TotalTime>
  <Words>2553</Words>
  <Application>Microsoft Macintosh PowerPoint</Application>
  <PresentationFormat>On-screen Show (16:9)</PresentationFormat>
  <Paragraphs>721</Paragraphs>
  <Slides>56</Slides>
  <Notes>19</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56</vt:i4>
      </vt:variant>
    </vt:vector>
  </HeadingPairs>
  <TitlesOfParts>
    <vt:vector size="68" baseType="lpstr">
      <vt:lpstr>Arial</vt:lpstr>
      <vt:lpstr>AUdimat</vt:lpstr>
      <vt:lpstr>Book Antiqua</vt:lpstr>
      <vt:lpstr>Calibri</vt:lpstr>
      <vt:lpstr>Helvetica</vt:lpstr>
      <vt:lpstr>Helvetica Regular</vt:lpstr>
      <vt:lpstr>Tahoma</vt:lpstr>
      <vt:lpstr>Times New Roman</vt:lpstr>
      <vt:lpstr>Wingdings</vt:lpstr>
      <vt:lpstr>presentation-01-light</vt:lpstr>
      <vt:lpstr>presentation-01-dark</vt:lpstr>
      <vt:lpstr>Bitmap Image</vt:lpstr>
      <vt:lpstr>PowerPoint Presentation</vt:lpstr>
      <vt:lpstr>Attendance</vt:lpstr>
      <vt:lpstr>PowerPoint Presentation</vt:lpstr>
      <vt:lpstr>Image Edge Detection Accelerator</vt:lpstr>
      <vt:lpstr>Pynq FPGA Board </vt:lpstr>
      <vt:lpstr>Zynq APSoC Architecture</vt:lpstr>
      <vt:lpstr>FPGA vs. ASIC </vt:lpstr>
      <vt:lpstr>FPGA Architectures </vt:lpstr>
      <vt:lpstr>Look-up-tables (LUTs)</vt:lpstr>
      <vt:lpstr>LUTs</vt:lpstr>
      <vt:lpstr>How to build Sequential Logic? </vt:lpstr>
      <vt:lpstr>How to build a register? </vt:lpstr>
      <vt:lpstr>Basic Units in the FPGA </vt:lpstr>
      <vt:lpstr>More than 1 LUTs</vt:lpstr>
      <vt:lpstr>Using Multiple LUTs</vt:lpstr>
      <vt:lpstr>Determining the LUT size</vt:lpstr>
      <vt:lpstr>Island-style FPGA Overview</vt:lpstr>
      <vt:lpstr>Classification of FPGA routing structure</vt:lpstr>
      <vt:lpstr>Hierarchical-type FPGA</vt:lpstr>
      <vt:lpstr>DSP Block</vt:lpstr>
      <vt:lpstr>Memory Using LUTs </vt:lpstr>
      <vt:lpstr>Memory Blocks in FPGA</vt:lpstr>
      <vt:lpstr>PowerPoint Presentation</vt:lpstr>
      <vt:lpstr>Programming FPGAs</vt:lpstr>
      <vt:lpstr>PowerPoint Presentation</vt:lpstr>
      <vt:lpstr>PowerPoint Presentation</vt:lpstr>
      <vt:lpstr>PS/PL Interfaces</vt:lpstr>
      <vt:lpstr>AXI Protocol</vt:lpstr>
      <vt:lpstr>AXI Channels</vt:lpstr>
      <vt:lpstr>AXI global signals</vt:lpstr>
      <vt:lpstr>AXI4-Write Transaction</vt:lpstr>
      <vt:lpstr>AXI4-Read Transaction</vt:lpstr>
      <vt:lpstr>AXI4 Protocols</vt:lpstr>
      <vt:lpstr>AXI4 Stream Protocol</vt:lpstr>
      <vt:lpstr>AXI Interfaces</vt:lpstr>
      <vt:lpstr>AXI Interconnect</vt:lpstr>
      <vt:lpstr>AXI interconnect</vt:lpstr>
      <vt:lpstr>AXI Data Mover</vt:lpstr>
      <vt:lpstr>AXI Data Mover</vt:lpstr>
      <vt:lpstr>AXI Data Mover</vt:lpstr>
      <vt:lpstr>PowerPoint Presentation</vt:lpstr>
      <vt:lpstr>PIO Data transfer </vt:lpstr>
      <vt:lpstr>PIO Data Transfer </vt:lpstr>
      <vt:lpstr>IO Programming</vt:lpstr>
      <vt:lpstr>DMA</vt:lpstr>
      <vt:lpstr>Bus Arbitration</vt:lpstr>
      <vt:lpstr>DMA controller</vt:lpstr>
      <vt:lpstr>DMA controller – Option #2 </vt:lpstr>
      <vt:lpstr>PYNQ Board DMA Architecture</vt:lpstr>
      <vt:lpstr>DMA on Zynq</vt:lpstr>
      <vt:lpstr>DMA on Zynq</vt:lpstr>
      <vt:lpstr>DMA on Zynq</vt:lpstr>
      <vt:lpstr>PowerPoint Presentation</vt:lpstr>
      <vt:lpstr>PowerPoint Presentation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Tine, Blaise</dc:creator>
  <cp:lastModifiedBy>Tejas Kamtam</cp:lastModifiedBy>
  <cp:revision>555</cp:revision>
  <dcterms:created xsi:type="dcterms:W3CDTF">2024-01-01T04:16:23Z</dcterms:created>
  <dcterms:modified xsi:type="dcterms:W3CDTF">2024-03-08T01:10:27Z</dcterms:modified>
</cp:coreProperties>
</file>